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7" r:id="rId9"/>
    <p:sldId id="268" r:id="rId10"/>
    <p:sldId id="269" r:id="rId11"/>
    <p:sldId id="261" r:id="rId12"/>
    <p:sldId id="262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0969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1175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8770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5765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8607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3867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4129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909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8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22979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95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5BAD-F7AD-49B5-B2EB-174B1B1B192F}" type="datetimeFigureOut">
              <a:rPr lang="sr-Latn-RS" smtClean="0"/>
              <a:pPr/>
              <a:t>18.10.2016.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F9FD-D064-4849-BBDA-51DA823F045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4568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sr-Latn-RS" sz="7200" b="1" dirty="0" smtClean="0">
                <a:solidFill>
                  <a:schemeClr val="accent4"/>
                </a:solidFill>
              </a:rPr>
              <a:t>Daljine i veličine nebeskih tela</a:t>
            </a:r>
            <a:endParaRPr lang="sr-Latn-RS" sz="7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4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prva paralaksa jedne zvezde izmerena tek u XIX veku (Besel 1838. izmerio paralaksu zvezde 61 Cygni, a godinu dana kasnije Henderson, koristeći paralaksu, izmerio rastojanje do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 Kentaura)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tada se shvatilo koliko je vasiona velika –S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u</a:t>
            </a: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ncu najbliža zvezda je 270000 puta udaljenija od nas nego Sunce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paralakse zvezda su veoma mali uglovi – greške merenja mogu biti ogromne – ovaj metod koristi se samo za merenje paralakse/rastojanja najbližih zvezda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greške se mogu (donekle) smanjiti korišćenjem satelita izvan Zemljine atmosfere</a:t>
            </a:r>
            <a:endParaRPr lang="sr-Latn-RS" sz="2000" dirty="0" smtClean="0">
              <a:solidFill>
                <a:schemeClr val="bg1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6000" dirty="0" smtClean="0">
                <a:solidFill>
                  <a:schemeClr val="bg1"/>
                </a:solidFill>
              </a:rPr>
              <a:t>Godišnja 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03559" y="5404514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54101" y="62743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6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Astronomske jedinice za daljinu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b="1" u="sng" dirty="0" smtClean="0">
                <a:solidFill>
                  <a:schemeClr val="bg1"/>
                </a:solidFill>
              </a:rPr>
              <a:t>AJ- astronomska jedinica</a:t>
            </a:r>
            <a:r>
              <a:rPr lang="sr-Latn-RS" dirty="0" smtClean="0">
                <a:solidFill>
                  <a:schemeClr val="bg1"/>
                </a:solidFill>
              </a:rPr>
              <a:t>(dužina velike </a:t>
            </a:r>
            <a:r>
              <a:rPr lang="sr-Latn-RS" dirty="0" err="1" smtClean="0">
                <a:solidFill>
                  <a:schemeClr val="bg1"/>
                </a:solidFill>
              </a:rPr>
              <a:t>poluose</a:t>
            </a:r>
            <a:r>
              <a:rPr lang="sr-Latn-RS" dirty="0" smtClean="0">
                <a:solidFill>
                  <a:schemeClr val="bg1"/>
                </a:solidFill>
              </a:rPr>
              <a:t> Zemljine putanje oko Sunca, tj. Srednje rastojanje Zemlje od sunca.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chemeClr val="bg1"/>
                </a:solidFill>
              </a:rPr>
              <a:t>1AJ=149,6 miliona km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b="1" u="sng" dirty="0" err="1" smtClean="0">
                <a:solidFill>
                  <a:schemeClr val="bg1"/>
                </a:solidFill>
              </a:rPr>
              <a:t>sg</a:t>
            </a:r>
            <a:r>
              <a:rPr lang="sr-Latn-RS" b="1" u="sng" dirty="0" smtClean="0">
                <a:solidFill>
                  <a:schemeClr val="bg1"/>
                </a:solidFill>
              </a:rPr>
              <a:t>(</a:t>
            </a:r>
            <a:r>
              <a:rPr lang="sr-Latn-RS" b="1" u="sng" dirty="0" err="1" smtClean="0">
                <a:solidFill>
                  <a:schemeClr val="bg1"/>
                </a:solidFill>
              </a:rPr>
              <a:t>ly</a:t>
            </a:r>
            <a:r>
              <a:rPr lang="sr-Latn-RS" b="1" u="sng" dirty="0" smtClean="0">
                <a:solidFill>
                  <a:schemeClr val="bg1"/>
                </a:solidFill>
              </a:rPr>
              <a:t>)-svetlosna godina</a:t>
            </a:r>
            <a:r>
              <a:rPr lang="sr-Latn-RS" dirty="0" smtClean="0">
                <a:solidFill>
                  <a:schemeClr val="bg1"/>
                </a:solidFill>
              </a:rPr>
              <a:t>(dužina koju svetlost u vakuumu pređe za godinu dana); koristi se za </a:t>
            </a:r>
            <a:r>
              <a:rPr lang="sr-Latn-RS" dirty="0" err="1" smtClean="0">
                <a:solidFill>
                  <a:schemeClr val="bg1"/>
                </a:solidFill>
              </a:rPr>
              <a:t>međuzvezdana</a:t>
            </a:r>
            <a:r>
              <a:rPr lang="sr-Latn-RS" dirty="0" smtClean="0">
                <a:solidFill>
                  <a:schemeClr val="bg1"/>
                </a:solidFill>
              </a:rPr>
              <a:t> rastojanja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chemeClr val="bg1"/>
                </a:solidFill>
              </a:rPr>
              <a:t>1sg=63235AJ=9,46*10</a:t>
            </a:r>
            <a:r>
              <a:rPr lang="sr-Latn-RS" baseline="30000" dirty="0" smtClean="0">
                <a:solidFill>
                  <a:schemeClr val="bg1"/>
                </a:solidFill>
              </a:rPr>
              <a:t>12</a:t>
            </a:r>
            <a:r>
              <a:rPr lang="sr-Latn-RS" dirty="0" smtClean="0">
                <a:solidFill>
                  <a:schemeClr val="bg1"/>
                </a:solidFill>
              </a:rPr>
              <a:t>km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b="1" u="sng" dirty="0" err="1" smtClean="0">
                <a:solidFill>
                  <a:schemeClr val="bg1"/>
                </a:solidFill>
              </a:rPr>
              <a:t>pc-parsek</a:t>
            </a:r>
            <a:r>
              <a:rPr lang="sr-Latn-RS" dirty="0" smtClean="0">
                <a:solidFill>
                  <a:schemeClr val="bg1"/>
                </a:solidFill>
              </a:rPr>
              <a:t>(udaljenost sa koje se velika </a:t>
            </a:r>
            <a:r>
              <a:rPr lang="sr-Latn-RS" dirty="0" err="1" smtClean="0">
                <a:solidFill>
                  <a:schemeClr val="bg1"/>
                </a:solidFill>
              </a:rPr>
              <a:t>poluosa</a:t>
            </a:r>
            <a:r>
              <a:rPr lang="sr-Latn-RS" dirty="0" smtClean="0">
                <a:solidFill>
                  <a:schemeClr val="bg1"/>
                </a:solidFill>
              </a:rPr>
              <a:t> Zemljine putanje, odnosno 1AJ vidi pod uglom od 1’’</a:t>
            </a:r>
            <a:endParaRPr lang="sr-Latn-RS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1pc=3,26sg=206265AJ=3,08·10</a:t>
            </a:r>
            <a:r>
              <a:rPr lang="sr-Latn-R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sr-Latn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km</a:t>
            </a:r>
            <a:endParaRPr lang="sr-Latn-R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2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671" y="161924"/>
            <a:ext cx="4940782" cy="6530525"/>
          </a:xfrm>
        </p:spPr>
      </p:pic>
    </p:spTree>
    <p:extLst>
      <p:ext uri="{BB962C8B-B14F-4D97-AF65-F5344CB8AC3E}">
        <p14:creationId xmlns:p14="http://schemas.microsoft.com/office/powerpoint/2010/main" xmlns="" val="41229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6000" dirty="0" err="1" smtClean="0">
                <a:solidFill>
                  <a:schemeClr val="bg1"/>
                </a:solidFill>
              </a:rPr>
              <a:t>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</a:rPr>
              <a:t>Ako posmatramo blizak predmet (npr. sopstveni prst) najpre jednim, pa zatim drugim okom, izgledaće nam kao da se pomerio u odnosu na udaljenije objekte u pozadini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b="1" u="sng" dirty="0" smtClean="0">
                <a:solidFill>
                  <a:schemeClr val="bg1"/>
                </a:solidFill>
              </a:rPr>
              <a:t>Paralaksa</a:t>
            </a:r>
            <a:r>
              <a:rPr lang="sr-Latn-RS" sz="2000" dirty="0" smtClean="0">
                <a:solidFill>
                  <a:schemeClr val="bg1"/>
                </a:solidFill>
              </a:rPr>
              <a:t> – prividna promena položaja objekta u odnosu na pozadinu, koja se javlja usled promene položaja posmatrača; ugao između dva pravca (vizure) duž kojih se posmatra objekat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</a:rPr>
              <a:t>Što je objekat dalji, paralaktičko pomeranje  (ugao) manje → paralaksa i rastojanje međusobno povezani</a:t>
            </a:r>
            <a:endParaRPr lang="sr-Latn-RS" sz="2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713" y="2558367"/>
            <a:ext cx="3485100" cy="2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alla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5304" y="2534770"/>
            <a:ext cx="3407793" cy="25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0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6000" dirty="0" err="1" smtClean="0">
                <a:solidFill>
                  <a:schemeClr val="bg1"/>
                </a:solidFill>
              </a:rPr>
              <a:t>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200" dirty="0" smtClean="0">
                <a:solidFill>
                  <a:schemeClr val="bg1"/>
                </a:solidFill>
              </a:rPr>
              <a:t>Ugao pod kojim se iz udaljene tačke vidi data duž(osnovica);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200" dirty="0" smtClean="0">
                <a:solidFill>
                  <a:schemeClr val="bg1"/>
                </a:solidFill>
              </a:rPr>
              <a:t>Kopernik je uvodi u astronomiju;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200" dirty="0" smtClean="0">
                <a:solidFill>
                  <a:schemeClr val="bg1"/>
                </a:solidFill>
              </a:rPr>
              <a:t>Njenom </a:t>
            </a:r>
            <a:r>
              <a:rPr lang="sr-Latn-RS" sz="3200" dirty="0" smtClean="0">
                <a:solidFill>
                  <a:schemeClr val="bg1"/>
                </a:solidFill>
              </a:rPr>
              <a:t>primenom se </a:t>
            </a:r>
            <a:r>
              <a:rPr lang="sr-Latn-RS" sz="3200" dirty="0" smtClean="0">
                <a:solidFill>
                  <a:schemeClr val="bg1"/>
                </a:solidFill>
              </a:rPr>
              <a:t>iz trigonometrijskih </a:t>
            </a:r>
            <a:r>
              <a:rPr lang="sr-Latn-RS" sz="3200" dirty="0" smtClean="0">
                <a:solidFill>
                  <a:schemeClr val="bg1"/>
                </a:solidFill>
              </a:rPr>
              <a:t>odnosa </a:t>
            </a:r>
            <a:r>
              <a:rPr lang="sr-Latn-RS" sz="3200" dirty="0" smtClean="0">
                <a:solidFill>
                  <a:schemeClr val="bg1"/>
                </a:solidFill>
              </a:rPr>
              <a:t>može odrediti </a:t>
            </a:r>
            <a:r>
              <a:rPr lang="sr-Latn-RS" sz="3200" dirty="0" smtClean="0">
                <a:solidFill>
                  <a:schemeClr val="bg1"/>
                </a:solidFill>
              </a:rPr>
              <a:t>udaljenost </a:t>
            </a:r>
            <a:r>
              <a:rPr lang="sr-Latn-RS" sz="3200" dirty="0" smtClean="0">
                <a:solidFill>
                  <a:schemeClr val="bg1"/>
                </a:solidFill>
              </a:rPr>
              <a:t>bliskih kosmičkih objekata;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200" dirty="0" smtClean="0">
                <a:solidFill>
                  <a:schemeClr val="bg1"/>
                </a:solidFill>
              </a:rPr>
              <a:t>Na Zemlji se koristi u geodeziji.</a:t>
            </a:r>
            <a:endParaRPr lang="sr-Latn-R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0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6000" dirty="0" err="1" smtClean="0">
                <a:solidFill>
                  <a:schemeClr val="bg1"/>
                </a:solidFill>
              </a:rPr>
              <a:t>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400" dirty="0" smtClean="0">
                <a:solidFill>
                  <a:schemeClr val="bg1"/>
                </a:solidFill>
              </a:rPr>
              <a:t>II vek p.n.e. – Hiparh odredio paralaksu Meseca, dobivši, za ono vreme, izuzetno tačnu vrednost od 57’ (prava vrednost, usled eliptične putanje Meseca, varira od 54’ do 61,4’)</a:t>
            </a:r>
            <a:endParaRPr lang="sr-Latn-R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36" y="2988861"/>
            <a:ext cx="7612360" cy="38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upload.wikimedia.org/wikipedia/commons/5/50/Hipparchos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7688" y="3005360"/>
            <a:ext cx="2219143" cy="26994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418338" y="5704766"/>
            <a:ext cx="2015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Hiparh</a:t>
            </a: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190. – 120. p.n.e.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0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19" y="1814398"/>
            <a:ext cx="1647081" cy="2428875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>
            <a:off x="6955012" y="4243273"/>
            <a:ext cx="271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err="1" smtClean="0">
                <a:solidFill>
                  <a:schemeClr val="bg1"/>
                </a:solidFill>
              </a:rPr>
              <a:t>Joseph</a:t>
            </a:r>
            <a:r>
              <a:rPr lang="sr-Latn-RS" sz="2400" dirty="0" smtClean="0">
                <a:solidFill>
                  <a:schemeClr val="bg1"/>
                </a:solidFill>
              </a:rPr>
              <a:t> </a:t>
            </a:r>
            <a:r>
              <a:rPr lang="sr-Latn-RS" sz="2400" dirty="0" err="1" smtClean="0">
                <a:solidFill>
                  <a:schemeClr val="bg1"/>
                </a:solidFill>
              </a:rPr>
              <a:t>Jerome</a:t>
            </a:r>
            <a:r>
              <a:rPr lang="sr-Latn-RS" sz="2400" dirty="0" smtClean="0">
                <a:solidFill>
                  <a:schemeClr val="bg1"/>
                </a:solidFill>
              </a:rPr>
              <a:t> </a:t>
            </a:r>
            <a:r>
              <a:rPr lang="sr-Latn-RS" sz="2400" dirty="0" err="1" smtClean="0">
                <a:solidFill>
                  <a:schemeClr val="bg1"/>
                </a:solidFill>
              </a:rPr>
              <a:t>Le</a:t>
            </a:r>
            <a:r>
              <a:rPr lang="sr-Latn-R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Latn-RS" sz="2400" dirty="0" err="1" smtClean="0">
                <a:solidFill>
                  <a:schemeClr val="bg1"/>
                </a:solidFill>
              </a:rPr>
              <a:t>Francois</a:t>
            </a:r>
            <a:r>
              <a:rPr lang="sr-Latn-RS" sz="2400" dirty="0" smtClean="0">
                <a:solidFill>
                  <a:schemeClr val="bg1"/>
                </a:solidFill>
              </a:rPr>
              <a:t> de </a:t>
            </a:r>
            <a:r>
              <a:rPr lang="sr-Latn-RS" sz="2400" b="1" dirty="0" err="1" smtClean="0">
                <a:solidFill>
                  <a:schemeClr val="bg1"/>
                </a:solidFill>
              </a:rPr>
              <a:t>Lalande</a:t>
            </a:r>
            <a:endParaRPr lang="sr-Latn-RS" sz="2400" dirty="0">
              <a:solidFill>
                <a:schemeClr val="bg1"/>
              </a:solidFill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9634149" y="4233152"/>
            <a:ext cx="194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err="1" smtClean="0">
                <a:solidFill>
                  <a:schemeClr val="bg1"/>
                </a:solidFill>
              </a:rPr>
              <a:t>Nicolas</a:t>
            </a:r>
            <a:r>
              <a:rPr lang="sr-Latn-RS" sz="2400" dirty="0" smtClean="0">
                <a:solidFill>
                  <a:schemeClr val="bg1"/>
                </a:solidFill>
              </a:rPr>
              <a:t> </a:t>
            </a:r>
            <a:r>
              <a:rPr lang="sr-Latn-RS" sz="2400" dirty="0" err="1" smtClean="0">
                <a:solidFill>
                  <a:schemeClr val="bg1"/>
                </a:solidFill>
              </a:rPr>
              <a:t>Louis</a:t>
            </a:r>
            <a:endParaRPr lang="sr-Latn-RS" sz="2400" dirty="0" smtClean="0">
              <a:solidFill>
                <a:schemeClr val="bg1"/>
              </a:solidFill>
            </a:endParaRPr>
          </a:p>
          <a:p>
            <a:pPr algn="ctr"/>
            <a:r>
              <a:rPr lang="sr-Latn-RS" sz="2400" dirty="0" smtClean="0">
                <a:solidFill>
                  <a:schemeClr val="bg1"/>
                </a:solidFill>
              </a:rPr>
              <a:t>de </a:t>
            </a:r>
            <a:r>
              <a:rPr lang="sr-Latn-RS" sz="2400" b="1" dirty="0" err="1" smtClean="0">
                <a:solidFill>
                  <a:schemeClr val="bg1"/>
                </a:solidFill>
              </a:rPr>
              <a:t>Lacaille</a:t>
            </a:r>
            <a:endParaRPr lang="sr-Latn-RS" sz="2400" b="1" dirty="0">
              <a:solidFill>
                <a:schemeClr val="bg1"/>
              </a:solidFill>
            </a:endParaRPr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830717" y="1814398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600" dirty="0" smtClean="0">
                <a:solidFill>
                  <a:schemeClr val="bg1"/>
                </a:solidFill>
              </a:rPr>
              <a:t>XVIII </a:t>
            </a:r>
            <a:r>
              <a:rPr lang="sr-Latn-RS" sz="3600" dirty="0" smtClean="0">
                <a:solidFill>
                  <a:schemeClr val="bg1"/>
                </a:solidFill>
              </a:rPr>
              <a:t>v.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600" dirty="0" smtClean="0">
                <a:solidFill>
                  <a:schemeClr val="bg1"/>
                </a:solidFill>
              </a:rPr>
              <a:t>Francuski astronomi je prvi</a:t>
            </a:r>
            <a:br>
              <a:rPr lang="sr-Latn-RS" sz="3600" dirty="0" smtClean="0">
                <a:solidFill>
                  <a:schemeClr val="bg1"/>
                </a:solidFill>
              </a:rPr>
            </a:br>
            <a:r>
              <a:rPr lang="sr-Latn-RS" sz="3600" dirty="0" smtClean="0">
                <a:solidFill>
                  <a:schemeClr val="bg1"/>
                </a:solidFill>
              </a:rPr>
              <a:t>put primenjuju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600" dirty="0" smtClean="0">
                <a:solidFill>
                  <a:schemeClr val="bg1"/>
                </a:solidFill>
              </a:rPr>
              <a:t>Određivanje </a:t>
            </a:r>
            <a:r>
              <a:rPr lang="sr-Latn-RS" sz="3600" dirty="0" smtClean="0">
                <a:solidFill>
                  <a:schemeClr val="bg1"/>
                </a:solidFill>
              </a:rPr>
              <a:t>udaljenosti </a:t>
            </a:r>
            <a:r>
              <a:rPr lang="sr-Latn-RS" sz="3600" dirty="0" smtClean="0">
                <a:solidFill>
                  <a:schemeClr val="bg1"/>
                </a:solidFill>
              </a:rPr>
              <a:t>Meseca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600" dirty="0" smtClean="0">
                <a:solidFill>
                  <a:schemeClr val="bg1"/>
                </a:solidFill>
              </a:rPr>
              <a:t>Berlin, Rt dobre nade</a:t>
            </a:r>
            <a:endParaRPr lang="sr-Latn-RS" sz="3600" dirty="0">
              <a:solidFill>
                <a:schemeClr val="bg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368" y="1825625"/>
            <a:ext cx="1876425" cy="2428875"/>
          </a:xfrm>
          <a:prstGeom prst="rect">
            <a:avLst/>
          </a:prstGeom>
        </p:spPr>
      </p:pic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6000" dirty="0" err="1" smtClean="0">
                <a:solidFill>
                  <a:schemeClr val="bg1"/>
                </a:solidFill>
              </a:rPr>
              <a:t>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0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200" b="1" u="sng" dirty="0" smtClean="0">
                <a:solidFill>
                  <a:schemeClr val="bg1"/>
                </a:solidFill>
              </a:rPr>
              <a:t>Dnevna </a:t>
            </a:r>
            <a:r>
              <a:rPr lang="sr-Latn-RS" sz="3200" b="1" u="sng" dirty="0" err="1" smtClean="0">
                <a:solidFill>
                  <a:schemeClr val="bg1"/>
                </a:solidFill>
              </a:rPr>
              <a:t>paralaksa</a:t>
            </a:r>
            <a:r>
              <a:rPr lang="sr-Latn-RS" sz="3200" dirty="0" smtClean="0">
                <a:solidFill>
                  <a:schemeClr val="bg1"/>
                </a:solidFill>
              </a:rPr>
              <a:t>: posmatranje je sa različitih tačaka na Zemljinoj površini( ili sa iste tačke, ali u različito doba dana),</a:t>
            </a:r>
            <a:br>
              <a:rPr lang="sr-Latn-RS" sz="3200" dirty="0" smtClean="0">
                <a:solidFill>
                  <a:schemeClr val="bg1"/>
                </a:solidFill>
              </a:rPr>
            </a:br>
            <a:r>
              <a:rPr lang="sr-Latn-RS" sz="3200" dirty="0" smtClean="0">
                <a:solidFill>
                  <a:schemeClr val="bg1"/>
                </a:solidFill>
              </a:rPr>
              <a:t>za određivanje udaljenosti relativno bliskih objekata(npr. planeta)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200" b="1" u="sng" dirty="0" smtClean="0">
                <a:solidFill>
                  <a:schemeClr val="bg1"/>
                </a:solidFill>
              </a:rPr>
              <a:t>Godišnja </a:t>
            </a:r>
            <a:r>
              <a:rPr lang="sr-Latn-RS" sz="3200" b="1" u="sng" dirty="0" err="1" smtClean="0">
                <a:solidFill>
                  <a:schemeClr val="bg1"/>
                </a:solidFill>
              </a:rPr>
              <a:t>paralaksa</a:t>
            </a:r>
            <a:r>
              <a:rPr lang="sr-Latn-RS" sz="3200" dirty="0" smtClean="0">
                <a:solidFill>
                  <a:schemeClr val="bg1"/>
                </a:solidFill>
              </a:rPr>
              <a:t>: ugao pod kojim se sa nekog nebeskog tela vidi srednji poluprečnik Zemljine putanje, koristi se za </a:t>
            </a:r>
            <a:r>
              <a:rPr lang="sr-Latn-RS" sz="3200" dirty="0" err="1" smtClean="0">
                <a:solidFill>
                  <a:schemeClr val="bg1"/>
                </a:solidFill>
              </a:rPr>
              <a:t>odredjivanje</a:t>
            </a:r>
            <a:r>
              <a:rPr lang="sr-Latn-RS" sz="3200" dirty="0" smtClean="0">
                <a:solidFill>
                  <a:schemeClr val="bg1"/>
                </a:solidFill>
              </a:rPr>
              <a:t> relativno bliskih zvezda</a:t>
            </a:r>
            <a:endParaRPr lang="sr-Latn-RS" sz="3200" b="1" u="sng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3200" b="1" u="sng" dirty="0" smtClean="0">
                <a:solidFill>
                  <a:schemeClr val="bg1"/>
                </a:solidFill>
              </a:rPr>
              <a:t>Vekovna </a:t>
            </a:r>
            <a:r>
              <a:rPr lang="sr-Latn-RS" sz="3200" b="1" u="sng" dirty="0" err="1" smtClean="0">
                <a:solidFill>
                  <a:schemeClr val="bg1"/>
                </a:solidFill>
              </a:rPr>
              <a:t>paralaksa</a:t>
            </a:r>
            <a:r>
              <a:rPr lang="sr-Latn-RS" sz="3200" dirty="0" err="1" smtClean="0">
                <a:solidFill>
                  <a:schemeClr val="bg1"/>
                </a:solidFill>
              </a:rPr>
              <a:t>:udaljeni</a:t>
            </a:r>
            <a:r>
              <a:rPr lang="sr-Latn-RS" sz="3200" dirty="0" smtClean="0">
                <a:solidFill>
                  <a:schemeClr val="bg1"/>
                </a:solidFill>
              </a:rPr>
              <a:t> objekti se posmatraju sa Zemlje na različitim položajima prilikom rotacije Sunca oko središta naše galaksije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3200" dirty="0" smtClean="0">
              <a:solidFill>
                <a:schemeClr val="bg1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6000" dirty="0" err="1" smtClean="0">
                <a:solidFill>
                  <a:schemeClr val="bg1"/>
                </a:solidFill>
              </a:rPr>
              <a:t>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6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638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400" b="1" u="sng" dirty="0" smtClean="0">
                <a:solidFill>
                  <a:schemeClr val="bg1"/>
                </a:solidFill>
              </a:rPr>
              <a:t>Dnevna </a:t>
            </a:r>
            <a:r>
              <a:rPr lang="sr-Latn-RS" sz="2400" b="1" u="sng" dirty="0" smtClean="0">
                <a:solidFill>
                  <a:schemeClr val="bg1"/>
                </a:solidFill>
              </a:rPr>
              <a:t>paralaksa nekog nebeskog tela</a:t>
            </a:r>
            <a:r>
              <a:rPr lang="sr-Latn-RS" sz="2400" dirty="0" smtClean="0">
                <a:solidFill>
                  <a:schemeClr val="bg1"/>
                </a:solidFill>
              </a:rPr>
              <a:t>: ugao pod kojim bi se sa tog tela video Zemljin radijus – ugao koji zaklapaju pravci ka nebeskom telu M’ iz centra Zemlje T i iz bilo koje tačke na Zemljinoj površini O</a:t>
            </a:r>
            <a:endParaRPr lang="sr-Latn-R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Latn-RS" sz="3200" dirty="0" smtClean="0">
              <a:solidFill>
                <a:schemeClr val="bg1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6000" dirty="0" smtClean="0">
                <a:solidFill>
                  <a:schemeClr val="bg1"/>
                </a:solidFill>
              </a:rPr>
              <a:t>Dnevna 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283569" y="3343701"/>
            <a:ext cx="5908431" cy="3514299"/>
            <a:chOff x="0" y="3343701"/>
            <a:chExt cx="5908431" cy="3514299"/>
          </a:xfrm>
        </p:grpSpPr>
        <p:sp>
          <p:nvSpPr>
            <p:cNvPr id="5" name="Rectangle 4"/>
            <p:cNvSpPr/>
            <p:nvPr/>
          </p:nvSpPr>
          <p:spPr>
            <a:xfrm>
              <a:off x="0" y="3343701"/>
              <a:ext cx="5908431" cy="3514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63773" y="4937760"/>
              <a:ext cx="1828800" cy="1828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091821" y="3739487"/>
              <a:ext cx="0" cy="2142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0"/>
            </p:cNvCxnSpPr>
            <p:nvPr/>
          </p:nvCxnSpPr>
          <p:spPr>
            <a:xfrm flipV="1">
              <a:off x="1078173" y="4926842"/>
              <a:ext cx="4107976" cy="109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78173" y="4926842"/>
              <a:ext cx="4121624" cy="955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0"/>
            </p:cNvCxnSpPr>
            <p:nvPr/>
          </p:nvCxnSpPr>
          <p:spPr>
            <a:xfrm flipV="1">
              <a:off x="1078173" y="3616657"/>
              <a:ext cx="3671248" cy="132110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78173" y="3616657"/>
              <a:ext cx="3684896" cy="226552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6548" y="3360288"/>
              <a:ext cx="637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zenit</a:t>
              </a:r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590844" y="4417255"/>
              <a:ext cx="956602" cy="759656"/>
            </a:xfrm>
            <a:prstGeom prst="arc">
              <a:avLst>
                <a:gd name="adj1" fmla="val 16685840"/>
                <a:gd name="adj2" fmla="val 2131503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88499" y="5258972"/>
              <a:ext cx="956602" cy="759656"/>
            </a:xfrm>
            <a:prstGeom prst="arc">
              <a:avLst>
                <a:gd name="adj1" fmla="val 16685840"/>
                <a:gd name="adj2" fmla="val 2131503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6067" y="45959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9144" y="44810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z’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09003" y="5350867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519" y="518439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sr-Latn-RS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5926" y="58877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73040" y="474595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34597" y="342124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M’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rc 33"/>
            <p:cNvSpPr/>
            <p:nvPr/>
          </p:nvSpPr>
          <p:spPr>
            <a:xfrm rot="10800000">
              <a:off x="3500510" y="3627120"/>
              <a:ext cx="424375" cy="705729"/>
            </a:xfrm>
            <a:prstGeom prst="arc">
              <a:avLst>
                <a:gd name="adj1" fmla="val 16685840"/>
                <a:gd name="adj2" fmla="val 2044685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3598984" y="4527452"/>
              <a:ext cx="227428" cy="759656"/>
            </a:xfrm>
            <a:prstGeom prst="arc">
              <a:avLst>
                <a:gd name="adj1" fmla="val 16685840"/>
                <a:gd name="adj2" fmla="val 2131503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90203" y="5418859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96640" y="391361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66978" y="489835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sr-Latn-RS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6948" y="4023360"/>
            <a:ext cx="5908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Dnevna paralaksa jednaka razlici između topocentrične, </a:t>
            </a:r>
            <a:r>
              <a:rPr lang="sr-Latn-RS" sz="20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r>
              <a:rPr lang="sr-Latn-RS" sz="2000" dirty="0" smtClean="0">
                <a:solidFill>
                  <a:srgbClr val="FFCC00"/>
                </a:solidFill>
              </a:rPr>
              <a:t>, i geocetrične, </a:t>
            </a:r>
            <a:r>
              <a:rPr lang="sr-Latn-RS" sz="20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r-Latn-RS" sz="2000" dirty="0" smtClean="0">
                <a:solidFill>
                  <a:srgbClr val="FFCC00"/>
                </a:solidFill>
              </a:rPr>
              <a:t>, zenitske daljine nebeskog tela</a:t>
            </a:r>
          </a:p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Telo u zenitu – dnevna paralaksa je 0; telo na horizontu – max paralaksa – horizontska paralaksa, </a:t>
            </a:r>
            <a:r>
              <a:rPr lang="sr-Latn-RS" sz="20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000" i="1" baseline="-25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Zbog odstupanja Zemljinog oblika od sfernog, horizontska paralaksa uvek se odnosi na ekvatorijalni radijus Zemlje – 6378 km</a:t>
            </a:r>
            <a:endParaRPr lang="en-US" sz="2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6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6387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</a:rPr>
              <a:t>horizontska paralaksa je mali ugao za sva tela Sunčevog sistema (osim za Mesec), pa je</a:t>
            </a:r>
          </a:p>
          <a:p>
            <a:pPr>
              <a:buClr>
                <a:schemeClr val="bg1"/>
              </a:buClr>
              <a:buNone/>
            </a:pPr>
            <a:r>
              <a:rPr lang="sr-Latn-R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sinp</a:t>
            </a:r>
            <a:r>
              <a:rPr lang="sr-Latn-RS" sz="20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R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≈ p0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sr-Latn-R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p</a:t>
            </a:r>
            <a:r>
              <a:rPr lang="sr-Latn-RS" sz="20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sr-Latn-R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sr-Latn-R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/206265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za određivanje geocentričnog rastojanja do tela Sunčevog sistema važi:</a:t>
            </a:r>
            <a:endParaRPr lang="sr-Latn-RS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sr-Latn-RS" sz="3200" dirty="0" smtClean="0">
              <a:solidFill>
                <a:schemeClr val="bg1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6000" dirty="0" smtClean="0">
                <a:solidFill>
                  <a:schemeClr val="bg1"/>
                </a:solidFill>
              </a:rPr>
              <a:t>Dnevna 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6283569" y="3343701"/>
            <a:ext cx="5908431" cy="3514299"/>
            <a:chOff x="0" y="3343701"/>
            <a:chExt cx="5908431" cy="3514299"/>
          </a:xfrm>
        </p:grpSpPr>
        <p:sp>
          <p:nvSpPr>
            <p:cNvPr id="5" name="Rectangle 4"/>
            <p:cNvSpPr/>
            <p:nvPr/>
          </p:nvSpPr>
          <p:spPr>
            <a:xfrm>
              <a:off x="0" y="3343701"/>
              <a:ext cx="5908431" cy="3514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63773" y="4937760"/>
              <a:ext cx="1828800" cy="1828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091821" y="3739487"/>
              <a:ext cx="0" cy="2142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0"/>
            </p:cNvCxnSpPr>
            <p:nvPr/>
          </p:nvCxnSpPr>
          <p:spPr>
            <a:xfrm flipV="1">
              <a:off x="1078173" y="4926842"/>
              <a:ext cx="4107976" cy="109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78173" y="4926842"/>
              <a:ext cx="4121624" cy="955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0"/>
            </p:cNvCxnSpPr>
            <p:nvPr/>
          </p:nvCxnSpPr>
          <p:spPr>
            <a:xfrm flipV="1">
              <a:off x="1078173" y="3616657"/>
              <a:ext cx="3671248" cy="132110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78173" y="3616657"/>
              <a:ext cx="3684896" cy="226552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6548" y="3360288"/>
              <a:ext cx="637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zenit</a:t>
              </a:r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590844" y="4417255"/>
              <a:ext cx="956602" cy="759656"/>
            </a:xfrm>
            <a:prstGeom prst="arc">
              <a:avLst>
                <a:gd name="adj1" fmla="val 16685840"/>
                <a:gd name="adj2" fmla="val 2131503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88499" y="5258972"/>
              <a:ext cx="956602" cy="759656"/>
            </a:xfrm>
            <a:prstGeom prst="arc">
              <a:avLst>
                <a:gd name="adj1" fmla="val 16685840"/>
                <a:gd name="adj2" fmla="val 2131503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6067" y="45959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9144" y="44810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z’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09003" y="5350867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519" y="518439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sr-Latn-RS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5926" y="58877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73040" y="474595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34597" y="342124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M’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rc 33"/>
            <p:cNvSpPr/>
            <p:nvPr/>
          </p:nvSpPr>
          <p:spPr>
            <a:xfrm rot="10800000">
              <a:off x="3500510" y="3627120"/>
              <a:ext cx="424375" cy="705729"/>
            </a:xfrm>
            <a:prstGeom prst="arc">
              <a:avLst>
                <a:gd name="adj1" fmla="val 16685840"/>
                <a:gd name="adj2" fmla="val 2044685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3598984" y="4527452"/>
              <a:ext cx="227428" cy="759656"/>
            </a:xfrm>
            <a:prstGeom prst="arc">
              <a:avLst>
                <a:gd name="adj1" fmla="val 16685840"/>
                <a:gd name="adj2" fmla="val 2131503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90203" y="5418859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96640" y="391361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66978" y="489835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sr-Latn-RS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4243" y="3081665"/>
            <a:ext cx="59084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Primenom sinusne teoreme na trougao OM’T:</a:t>
            </a: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uz aproksimaciju malih uglova, dobijamo:</a:t>
            </a: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max dužina na Zemlji koju možemo da koristimo kao osnovicu za merenje daljina nebeskih tela je Zemljin prečnik!</a:t>
            </a: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en-US" sz="2000" dirty="0">
              <a:solidFill>
                <a:srgbClr val="FFCC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8702579" y="2446574"/>
          <a:ext cx="2211388" cy="647700"/>
        </p:xfrm>
        <a:graphic>
          <a:graphicData uri="http://schemas.openxmlformats.org/presentationml/2006/ole">
            <p:oleObj spid="_x0000_s23554" name="Equation" r:id="rId4" imgW="1473120" imgH="43164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379354" y="3496315"/>
          <a:ext cx="1506538" cy="590550"/>
        </p:xfrm>
        <a:graphic>
          <a:graphicData uri="http://schemas.openxmlformats.org/presentationml/2006/ole">
            <p:oleObj spid="_x0000_s23555" name="Equation" r:id="rId5" imgW="1002960" imgH="39348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535237" y="4764111"/>
          <a:ext cx="1163637" cy="342900"/>
        </p:xfrm>
        <a:graphic>
          <a:graphicData uri="http://schemas.openxmlformats.org/presentationml/2006/ole">
            <p:oleObj spid="_x0000_s23556" name="Equation" r:id="rId6" imgW="77436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56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832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  <a:cs typeface="Times New Roman" pitchFamily="18" charset="0"/>
              </a:rPr>
              <a:t>za merenje paralaktičkog pomeranja zvezda potrebno je uzeti znatno veću osnovicu nego što je Zemljin radijus – </a:t>
            </a:r>
            <a:r>
              <a:rPr lang="sr-Latn-RS" sz="2000" b="1" dirty="0" smtClean="0">
                <a:solidFill>
                  <a:schemeClr val="bg1"/>
                </a:solidFill>
                <a:cs typeface="Times New Roman" pitchFamily="18" charset="0"/>
              </a:rPr>
              <a:t>uzimamo srednji radijus Zemljine orbite oko Sunca</a:t>
            </a:r>
            <a:endParaRPr lang="sr-Latn-RS" sz="20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chemeClr val="bg1"/>
                </a:solidFill>
              </a:rPr>
              <a:t>ako neku zvezdu posmatramo iz 2 suprotna položaja Zemlje na njenoj putanji oko S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sr-Latn-RS" sz="2000" dirty="0" smtClean="0">
                <a:solidFill>
                  <a:schemeClr val="bg1"/>
                </a:solidFill>
              </a:rPr>
              <a:t>nca, možemo da izmerimo njeno prividno (paralaktičko) pomeranje u odnosu na znatno udaljenije zvezde u pozadini i odatle odrediti udaljenost posmatrane zvezde od Zemlje</a:t>
            </a:r>
            <a:endParaRPr lang="sr-Latn-RS" sz="2000" dirty="0" smtClean="0">
              <a:solidFill>
                <a:schemeClr val="bg1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6000" dirty="0" smtClean="0">
                <a:solidFill>
                  <a:schemeClr val="bg1"/>
                </a:solidFill>
              </a:rPr>
              <a:t>Godišnja paralaksa</a:t>
            </a:r>
            <a:endParaRPr lang="sr-Latn-RS" sz="6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596" y="3687901"/>
            <a:ext cx="5908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Godišnja paralaksa, </a:t>
            </a:r>
            <a:r>
              <a:rPr lang="sr-Latn-RS" sz="20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000" dirty="0" smtClean="0">
                <a:solidFill>
                  <a:srgbClr val="FFCC00"/>
                </a:solidFill>
              </a:rPr>
              <a:t> – najveći ugao pod kojim bi se sa zvezde na rastojanju </a:t>
            </a:r>
            <a:r>
              <a:rPr lang="sr-Latn-RS" sz="20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sz="2000" dirty="0" smtClean="0">
                <a:solidFill>
                  <a:srgbClr val="FFCC00"/>
                </a:solidFill>
              </a:rPr>
              <a:t> od Zemlje video radijus Zemljine putanje oko Sunca. normalno na pravac Zemlja-zvezda</a:t>
            </a:r>
          </a:p>
          <a:p>
            <a:pPr indent="112713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FFCC00"/>
                </a:solidFill>
              </a:rPr>
              <a:t>ako je </a:t>
            </a:r>
            <a:r>
              <a:rPr lang="sr-Latn-RS" sz="20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000" dirty="0" smtClean="0">
                <a:solidFill>
                  <a:srgbClr val="FFCC00"/>
                </a:solidFill>
              </a:rPr>
              <a:t> srednji radijus Zemljine orbite oko Sunca:</a:t>
            </a: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  <a:p>
            <a:pPr indent="112713">
              <a:buFont typeface="Arial" pitchFamily="34" charset="0"/>
              <a:buChar char="•"/>
            </a:pPr>
            <a:endParaRPr lang="sr-Latn-RS" sz="2000" dirty="0" smtClean="0">
              <a:solidFill>
                <a:srgbClr val="FFCC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295525" y="5038725"/>
          <a:ext cx="1963738" cy="628650"/>
        </p:xfrm>
        <a:graphic>
          <a:graphicData uri="http://schemas.openxmlformats.org/presentationml/2006/ole">
            <p:oleObj spid="_x0000_s24578" name="Equation" r:id="rId4" imgW="1307880" imgH="419040" progId="Equation.3">
              <p:embed/>
            </p:oleObj>
          </a:graphicData>
        </a:graphic>
      </p:graphicFrame>
      <p:pic>
        <p:nvPicPr>
          <p:cNvPr id="24582" name="Picture 6" descr="http://ircamera.as.arizona.edu/Astr2016/text/parallaxec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7779" y="3683747"/>
            <a:ext cx="5054221" cy="3174253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9703559" y="5404514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54101" y="627436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6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678</Words>
  <Application>Microsoft Office PowerPoint</Application>
  <PresentationFormat>Custom</PresentationFormat>
  <Paragraphs>98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tema</vt:lpstr>
      <vt:lpstr>Microsoft Equation 3.0</vt:lpstr>
      <vt:lpstr>Daljine i veličine nebeskih tela</vt:lpstr>
      <vt:lpstr>Paralaksa</vt:lpstr>
      <vt:lpstr>Paralaksa</vt:lpstr>
      <vt:lpstr>Paralaksa</vt:lpstr>
      <vt:lpstr>Paralaksa</vt:lpstr>
      <vt:lpstr>Paralaksa</vt:lpstr>
      <vt:lpstr>Dnevna paralaksa</vt:lpstr>
      <vt:lpstr>Dnevna paralaksa</vt:lpstr>
      <vt:lpstr>Godišnja paralaksa</vt:lpstr>
      <vt:lpstr>Godišnja paralaksa</vt:lpstr>
      <vt:lpstr>Astronomske jedinice za daljinu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Daljine i veličine nebeskih tela</dc:title>
  <dc:creator>Savic</dc:creator>
  <cp:lastModifiedBy>ismil_000</cp:lastModifiedBy>
  <cp:revision>38</cp:revision>
  <dcterms:created xsi:type="dcterms:W3CDTF">2015-10-18T17:29:38Z</dcterms:created>
  <dcterms:modified xsi:type="dcterms:W3CDTF">2016-10-18T22:09:58Z</dcterms:modified>
</cp:coreProperties>
</file>