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7772400" cy="100584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1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7" name="Picture 36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8" name="Picture 37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12/6/17</a:t>
            </a:r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E30A5E7C-6C0C-41F5-A4A9-EC18484A7F9C}" type="slidenum">
              <a:rPr lang="en-US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685800" y="0"/>
            <a:ext cx="7772040" cy="764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Snaga naizmenične struje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CustomShape 2"/>
          <p:cNvSpPr/>
          <p:nvPr/>
        </p:nvSpPr>
        <p:spPr>
          <a:xfrm>
            <a:off x="228600" y="1931040"/>
            <a:ext cx="8762760" cy="201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indent="11736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periodična promena struje i napona → i snaga se menja periodično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11736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snaga naizmenične struje oslobađa se samo na termogenom otporu – 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aktivni otpor</a:t>
            </a: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– energija dovedena iz izvora transformiše se u toplotnu (unutrašnju) energiju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11736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kapacitivni i induktivni otpor - 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reaktivni otpori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0" y="0"/>
            <a:ext cx="9143640" cy="764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3600" b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Snaga naizmenične struje – termogeni otpor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2" name="CustomShape 2"/>
          <p:cNvSpPr/>
          <p:nvPr/>
        </p:nvSpPr>
        <p:spPr>
          <a:xfrm>
            <a:off x="228600" y="1161720"/>
            <a:ext cx="8762760" cy="126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indent="11736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 kolu samo termogeni otpor - jačina struje i napon u istoj fazi → snaga oslobođena na termogenom otporu je pozitivna, 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 = U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sin</a:t>
            </a:r>
            <a:r>
              <a:rPr lang="en-US" sz="1800" b="1" i="1" strike="noStrike" spc="-1" baseline="30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2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ωt</a:t>
            </a: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; srednja snaga je 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 = U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ef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ef</a:t>
            </a: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a maksimalna 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= U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3" name="Picture 2"/>
          <p:cNvPicPr/>
          <p:nvPr/>
        </p:nvPicPr>
        <p:blipFill>
          <a:blip r:embed="rId2" cstate="print"/>
          <a:stretch/>
        </p:blipFill>
        <p:spPr>
          <a:xfrm>
            <a:off x="1066680" y="2362320"/>
            <a:ext cx="6857640" cy="430272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0" y="0"/>
            <a:ext cx="9143640" cy="764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3600" b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Snaga naizmenične struje – induktivni otpor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5" name="CustomShape 2"/>
          <p:cNvSpPr/>
          <p:nvPr/>
        </p:nvSpPr>
        <p:spPr>
          <a:xfrm>
            <a:off x="152280" y="1066680"/>
            <a:ext cx="8838720" cy="173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indent="11736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 kolu samo induktivni otpor – snaga pozitivna dok se u kalemu uspostavlja magnetno polje (prva i treća četvrtina perioda) – i struja i napon su istovremeno pozitivni/ negativni; snaga negativna dok magnetno polje iščezava (druga i četvrta četvrtina perioda) – struja i napon imaju suprotan znak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11736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ukupno u toku celog perioda efektivna snaga (zbir površina ispod grafika snage)  jednaka nuli - ne dolazi do nepovratnog pretvaranja električne energije u neki drugi oblik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6" name="Picture 3"/>
          <p:cNvPicPr/>
          <p:nvPr/>
        </p:nvPicPr>
        <p:blipFill>
          <a:blip r:embed="rId2" cstate="print"/>
          <a:stretch/>
        </p:blipFill>
        <p:spPr>
          <a:xfrm>
            <a:off x="0" y="3124080"/>
            <a:ext cx="5801400" cy="3580920"/>
          </a:xfrm>
          <a:prstGeom prst="rect">
            <a:avLst/>
          </a:prstGeom>
          <a:ln w="9360">
            <a:noFill/>
          </a:ln>
        </p:spPr>
      </p:pic>
      <p:sp>
        <p:nvSpPr>
          <p:cNvPr id="47" name="CustomShape 3"/>
          <p:cNvSpPr/>
          <p:nvPr/>
        </p:nvSpPr>
        <p:spPr>
          <a:xfrm>
            <a:off x="5943600" y="3124080"/>
            <a:ext cx="3047760" cy="3144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indent="11736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 prvoj četvrtini perioda, električna energija se transformiše u energiju magnetnog polja koje se stvara oko kalema; 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11736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 sledećoj četvrtini perioda magnetno polje slabi i njegova energija se transformiše u električnu energiju, itd.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11736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trenutna snaga: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 = U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sinωtsin(ωt - π/2)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Shape 1"/>
          <p:cNvSpPr txBox="1"/>
          <p:nvPr/>
        </p:nvSpPr>
        <p:spPr>
          <a:xfrm>
            <a:off x="0" y="-3240"/>
            <a:ext cx="9143640" cy="764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3600" b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Snaga naizmenične struje – kapacitivni otpor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CustomShape 2"/>
          <p:cNvSpPr/>
          <p:nvPr/>
        </p:nvSpPr>
        <p:spPr>
          <a:xfrm>
            <a:off x="152280" y="990720"/>
            <a:ext cx="8838720" cy="201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indent="11736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 kolu samo kapacitivni otpor: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11736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prva četvrtini perioda - jačina struje je pozitivna, napon negativan → snaga negativna;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11736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drugačetvrtina - i jačina struje i napon su pozitivni pa je i snaga pozitivna.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11736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treća četvrtina perioda - jačina struje je negativna, napon pozitivan → snaga opet negativna.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11736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četvrta četvrtina perioda - negativni su i jačina struje i napon pa je snaga opet pozitivna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43600" y="3205800"/>
            <a:ext cx="3047760" cy="1224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indent="11736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 toku celog perioda efektivna snaga jednaka nuli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11736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trenutna snaga: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 = U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sinωtsin(ωt + π/2)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1" name="Picture 2"/>
          <p:cNvPicPr/>
          <p:nvPr/>
        </p:nvPicPr>
        <p:blipFill>
          <a:blip r:embed="rId2" cstate="print"/>
          <a:stretch/>
        </p:blipFill>
        <p:spPr>
          <a:xfrm>
            <a:off x="0" y="3124080"/>
            <a:ext cx="5908680" cy="34286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Shape 1"/>
          <p:cNvSpPr txBox="1"/>
          <p:nvPr/>
        </p:nvSpPr>
        <p:spPr>
          <a:xfrm>
            <a:off x="0" y="0"/>
            <a:ext cx="9143640" cy="764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Snaga naizmenične struje – RLC kolo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3" name="CustomShape 2"/>
          <p:cNvSpPr/>
          <p:nvPr/>
        </p:nvSpPr>
        <p:spPr>
          <a:xfrm>
            <a:off x="152280" y="990720"/>
            <a:ext cx="8838720" cy="5264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indent="11736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RLC kolo – trenutne vrednosti struje i napona su 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 = I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sinωt </a:t>
            </a: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 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u = U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sin(ωt</a:t>
            </a: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+ 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φ)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11736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trenutna snaga: 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 = ui = U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sinωt sin(ωt</a:t>
            </a: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+ 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φ) = U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sinωt (sinωt cosφ + cosωtsinφ)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 = U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(sin</a:t>
            </a:r>
            <a:r>
              <a:rPr lang="en-US" sz="1800" b="1" i="1" strike="noStrike" spc="-1" baseline="30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2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ωt cosφ + sinωtcosωtsinφ)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11736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kako je 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sin</a:t>
            </a:r>
            <a:r>
              <a:rPr lang="en-US" sz="1800" b="1" i="1" strike="noStrike" spc="-1" baseline="30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2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ωt = (1 – cos2ωt)/2 </a:t>
            </a: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i 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sinωtcosωt = (sin2ωt)/2: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117360">
              <a:lnSpc>
                <a:spcPct val="15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prvi sabirak,                                           , nikad nije negativan i menja se od 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do 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U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cosφ </a:t>
            </a: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opisuje proces dovođenja energije u kolo, pri čemu se ona u kolu i troši – pretvara u toplotu; srednja vrednost ovog člana jednaka je 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(U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cosφ)/2</a:t>
            </a: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– 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srednja/ aktivna snaga, 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11736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cosφ</a:t>
            </a: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– 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faktor snage</a:t>
            </a: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; kada je RLC kolo u rezonanciji, faktor snage jednak je 1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4" name="Object 3"/>
          <p:cNvPicPr/>
          <p:nvPr/>
        </p:nvPicPr>
        <p:blipFill>
          <a:blip r:embed="rId2" cstate="print"/>
          <a:stretch/>
        </p:blipFill>
        <p:spPr>
          <a:xfrm>
            <a:off x="2362320" y="2666880"/>
            <a:ext cx="4387320" cy="593280"/>
          </a:xfrm>
          <a:prstGeom prst="rect">
            <a:avLst/>
          </a:prstGeom>
          <a:ln>
            <a:noFill/>
          </a:ln>
        </p:spPr>
      </p:pic>
      <p:pic>
        <p:nvPicPr>
          <p:cNvPr id="56" name="Object 4"/>
          <p:cNvPicPr/>
          <p:nvPr/>
        </p:nvPicPr>
        <p:blipFill>
          <a:blip r:embed="rId3" cstate="print"/>
          <a:stretch/>
        </p:blipFill>
        <p:spPr>
          <a:xfrm>
            <a:off x="1600200" y="3171960"/>
            <a:ext cx="2184120" cy="595080"/>
          </a:xfrm>
          <a:prstGeom prst="rect">
            <a:avLst/>
          </a:prstGeom>
          <a:ln>
            <a:noFill/>
          </a:ln>
        </p:spPr>
      </p:pic>
      <p:pic>
        <p:nvPicPr>
          <p:cNvPr id="58" name="Object 5"/>
          <p:cNvPicPr/>
          <p:nvPr/>
        </p:nvPicPr>
        <p:blipFill>
          <a:blip r:embed="rId4" cstate="print"/>
          <a:stretch/>
        </p:blipFill>
        <p:spPr>
          <a:xfrm>
            <a:off x="3581280" y="4419720"/>
            <a:ext cx="1580760" cy="456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Shape 1"/>
          <p:cNvSpPr txBox="1"/>
          <p:nvPr/>
        </p:nvSpPr>
        <p:spPr>
          <a:xfrm>
            <a:off x="0" y="0"/>
            <a:ext cx="9143640" cy="764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Snaga naizmenične struje – RLC kolo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1" name="CustomShape 2"/>
          <p:cNvSpPr/>
          <p:nvPr/>
        </p:nvSpPr>
        <p:spPr>
          <a:xfrm>
            <a:off x="152280" y="990720"/>
            <a:ext cx="8838720" cy="4154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117360">
              <a:lnSpc>
                <a:spcPct val="15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drugi sabirak,                                 , menja periodično znak i vrednost – opisuje razmenu energije između izvora i kola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11736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Maksimalna vrednost ovog sabirka – 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reaktivna snaga, 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</a:t>
            </a:r>
            <a:r>
              <a:rPr lang="en-US" sz="1800" b="1" i="1" strike="noStrike" spc="-1" baseline="-25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r</a:t>
            </a: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:</a:t>
            </a:r>
            <a:r>
              <a:rPr lang="en-US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11736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n-US" sz="1800" b="1" i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prividna snaga: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2" name="Object 3"/>
          <p:cNvPicPr/>
          <p:nvPr/>
        </p:nvPicPr>
        <p:blipFill>
          <a:blip r:embed="rId2" cstate="print"/>
          <a:stretch/>
        </p:blipFill>
        <p:spPr>
          <a:xfrm>
            <a:off x="2362320" y="914400"/>
            <a:ext cx="4387320" cy="593280"/>
          </a:xfrm>
          <a:prstGeom prst="rect">
            <a:avLst/>
          </a:prstGeom>
          <a:ln>
            <a:noFill/>
          </a:ln>
        </p:spPr>
      </p:pic>
      <p:pic>
        <p:nvPicPr>
          <p:cNvPr id="64" name="Object 4"/>
          <p:cNvPicPr/>
          <p:nvPr/>
        </p:nvPicPr>
        <p:blipFill>
          <a:blip r:embed="rId3" cstate="print"/>
          <a:stretch/>
        </p:blipFill>
        <p:spPr>
          <a:xfrm>
            <a:off x="1676520" y="1523880"/>
            <a:ext cx="1690200" cy="595080"/>
          </a:xfrm>
          <a:prstGeom prst="rect">
            <a:avLst/>
          </a:prstGeom>
          <a:ln>
            <a:noFill/>
          </a:ln>
        </p:spPr>
      </p:pic>
      <p:pic>
        <p:nvPicPr>
          <p:cNvPr id="66" name="Object 5"/>
          <p:cNvPicPr/>
          <p:nvPr/>
        </p:nvPicPr>
        <p:blipFill>
          <a:blip r:embed="rId4" cstate="print"/>
          <a:stretch/>
        </p:blipFill>
        <p:spPr>
          <a:xfrm>
            <a:off x="3200400" y="2681280"/>
            <a:ext cx="2704680" cy="595080"/>
          </a:xfrm>
          <a:prstGeom prst="rect">
            <a:avLst/>
          </a:prstGeom>
          <a:ln>
            <a:noFill/>
          </a:ln>
        </p:spPr>
      </p:pic>
      <p:pic>
        <p:nvPicPr>
          <p:cNvPr id="68" name="Object 6"/>
          <p:cNvPicPr/>
          <p:nvPr/>
        </p:nvPicPr>
        <p:blipFill>
          <a:blip r:embed="rId5" cstate="print"/>
          <a:stretch/>
        </p:blipFill>
        <p:spPr>
          <a:xfrm>
            <a:off x="3429000" y="4209000"/>
            <a:ext cx="2101320" cy="439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2001</TotalTime>
  <Words>489</Words>
  <Application>Microsoft Office PowerPoint</Application>
  <PresentationFormat>On-screen Show (4:3)</PresentationFormat>
  <Paragraphs>49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Fizika kao nauka o prirodi</dc:title>
  <dc:subject/>
  <dc:creator>ismil_000</dc:creator>
  <dc:description/>
  <cp:lastModifiedBy>ismil_000</cp:lastModifiedBy>
  <cp:revision>152</cp:revision>
  <dcterms:created xsi:type="dcterms:W3CDTF">2015-09-01T09:44:23Z</dcterms:created>
  <dcterms:modified xsi:type="dcterms:W3CDTF">2018-01-15T22:45:31Z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Hewlett-Packard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On-screen Show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6</vt:i4>
  </property>
</Properties>
</file>