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3" r:id="rId18"/>
    <p:sldId id="280" r:id="rId19"/>
    <p:sldId id="281" r:id="rId20"/>
    <p:sldId id="282" r:id="rId21"/>
    <p:sldId id="279" r:id="rId22"/>
    <p:sldId id="284" r:id="rId23"/>
    <p:sldId id="285" r:id="rId24"/>
    <p:sldId id="286" r:id="rId25"/>
    <p:sldId id="287" r:id="rId26"/>
    <p:sldId id="288" r:id="rId27"/>
    <p:sldId id="292" r:id="rId28"/>
    <p:sldId id="290" r:id="rId29"/>
    <p:sldId id="291" r:id="rId30"/>
    <p:sldId id="289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E376-3E89-47DD-A64F-CC14A79D8BC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A3030-2E61-4C16-9F28-CD12C2D86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umpu.com/xx/document/view/55357400/fizika-4-udzbenik-za-cetvrti-razred-gimnazije-prirodno-matematickog-smer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>
            <a:normAutofit/>
          </a:bodyPr>
          <a:lstStyle/>
          <a:p>
            <a:r>
              <a:rPr lang="sr-Latn-RS" sz="6000" b="1" dirty="0" smtClean="0">
                <a:solidFill>
                  <a:srgbClr val="002060"/>
                </a:solidFill>
              </a:rPr>
              <a:t>Relativistička fizika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45058" name="Picture 2" descr="http://www.klett.rs/sites/default/files/proizvodi/ss_fiz4_udz_korice_3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9233"/>
            <a:ext cx="2895600" cy="3808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Majklson-Morlijev eksperiment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7053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67200" y="8382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Monohromatska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svetlost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polupropustljivo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ogledalo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polupropustljiva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pločica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dirty="0" err="1" smtClean="0">
                <a:solidFill>
                  <a:srgbClr val="002060"/>
                </a:solidFill>
              </a:rPr>
              <a:t>koje</a:t>
            </a:r>
            <a:r>
              <a:rPr lang="en-US" dirty="0" smtClean="0">
                <a:solidFill>
                  <a:srgbClr val="002060"/>
                </a:solidFill>
              </a:rPr>
              <a:t> je </a:t>
            </a:r>
            <a:r>
              <a:rPr lang="en-US" dirty="0" err="1" smtClean="0">
                <a:solidFill>
                  <a:srgbClr val="002060"/>
                </a:solidFill>
              </a:rPr>
              <a:t>postavljeno</a:t>
            </a:r>
            <a:r>
              <a:rPr lang="en-US" dirty="0" smtClean="0">
                <a:solidFill>
                  <a:srgbClr val="002060"/>
                </a:solidFill>
              </a:rPr>
              <a:t> pod </a:t>
            </a:r>
            <a:r>
              <a:rPr lang="en-US" dirty="0" err="1" smtClean="0">
                <a:solidFill>
                  <a:srgbClr val="002060"/>
                </a:solidFill>
              </a:rPr>
              <a:t>uglom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</a:t>
            </a:r>
            <a:r>
              <a:rPr lang="en-US" dirty="0" smtClean="0">
                <a:solidFill>
                  <a:srgbClr val="002060"/>
                </a:solidFill>
              </a:rPr>
              <a:t> 45</a:t>
            </a:r>
            <a:r>
              <a:rPr lang="sr-Latn-RS" baseline="30000" dirty="0" smtClean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Deo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svetlosnog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snopa</a:t>
            </a:r>
            <a:r>
              <a:rPr lang="en-US" dirty="0" smtClean="0">
                <a:solidFill>
                  <a:srgbClr val="002060"/>
                </a:solidFill>
              </a:rPr>
              <a:t> se </a:t>
            </a:r>
            <a:r>
              <a:rPr lang="en-US" dirty="0" err="1" smtClean="0">
                <a:solidFill>
                  <a:srgbClr val="002060"/>
                </a:solidFill>
              </a:rPr>
              <a:t>odbija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prema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ogledalu</a:t>
            </a:r>
            <a:r>
              <a:rPr lang="en-US" dirty="0" smtClean="0">
                <a:solidFill>
                  <a:srgbClr val="002060"/>
                </a:solidFill>
              </a:rPr>
              <a:t> O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sr-Latn-RS" dirty="0" smtClean="0">
                <a:solidFill>
                  <a:srgbClr val="002060"/>
                </a:solidFill>
              </a:rPr>
              <a:t>koje može da se pomera, </a:t>
            </a: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 err="1" smtClean="0">
                <a:solidFill>
                  <a:srgbClr val="002060"/>
                </a:solidFill>
              </a:rPr>
              <a:t>deo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prolazi</a:t>
            </a:r>
            <a:r>
              <a:rPr lang="en-US" dirty="0" smtClean="0">
                <a:solidFill>
                  <a:srgbClr val="002060"/>
                </a:solidFill>
              </a:rPr>
              <a:t> ka </a:t>
            </a:r>
            <a:r>
              <a:rPr lang="en-US" dirty="0" err="1" smtClean="0">
                <a:solidFill>
                  <a:srgbClr val="002060"/>
                </a:solidFill>
              </a:rPr>
              <a:t>ogledalu</a:t>
            </a:r>
            <a:r>
              <a:rPr lang="en-US" dirty="0" smtClean="0">
                <a:solidFill>
                  <a:srgbClr val="002060"/>
                </a:solidFill>
              </a:rPr>
              <a:t> 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Posle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odbijanja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ovih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ogledala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svetlosni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zraci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dolaze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ponovo</a:t>
            </a:r>
            <a:r>
              <a:rPr lang="en-US" dirty="0" smtClean="0">
                <a:solidFill>
                  <a:srgbClr val="002060"/>
                </a:solidFill>
              </a:rPr>
              <a:t> do </a:t>
            </a:r>
            <a:r>
              <a:rPr lang="en-US" dirty="0" err="1" smtClean="0">
                <a:solidFill>
                  <a:srgbClr val="002060"/>
                </a:solidFill>
              </a:rPr>
              <a:t>ogledala</a:t>
            </a:r>
            <a:r>
              <a:rPr lang="en-US" dirty="0" smtClean="0">
                <a:solidFill>
                  <a:srgbClr val="002060"/>
                </a:solidFill>
              </a:rPr>
              <a:t> O </a:t>
            </a:r>
            <a:r>
              <a:rPr lang="en-US" dirty="0" err="1" smtClean="0">
                <a:solidFill>
                  <a:srgbClr val="002060"/>
                </a:solidFill>
              </a:rPr>
              <a:t>gde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nastaje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interferenciona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slika</a:t>
            </a:r>
            <a:r>
              <a:rPr lang="sr-Latn-RS" dirty="0" smtClean="0">
                <a:solidFill>
                  <a:srgbClr val="002060"/>
                </a:solidFill>
              </a:rPr>
              <a:t> koja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može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en-US" dirty="0" smtClean="0">
                <a:solidFill>
                  <a:srgbClr val="002060"/>
                </a:solidFill>
              </a:rPr>
              <a:t> se </a:t>
            </a:r>
            <a:r>
              <a:rPr lang="en-US" dirty="0" err="1" smtClean="0">
                <a:solidFill>
                  <a:srgbClr val="002060"/>
                </a:solidFill>
              </a:rPr>
              <a:t>posmatra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pomoću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durbina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sr-Latn-RS" dirty="0" smtClean="0">
              <a:solidFill>
                <a:srgbClr val="002060"/>
              </a:solidFill>
            </a:endParaRPr>
          </a:p>
          <a:p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</a:rPr>
              <a:t>očekivalo se da između ova dva talasa nastane fazna razlika usled promene brzine prostiranja jednog od njih usled slaganja sa brzinom kretnja Zemlje kroz etar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</a:rPr>
              <a:t>očekivala se promena interferencione slike pri rotiranju uređaja za 90</a:t>
            </a:r>
            <a:r>
              <a:rPr lang="sr-Latn-RS" baseline="30000" dirty="0" smtClean="0">
                <a:solidFill>
                  <a:srgbClr val="FF0000"/>
                </a:solidFill>
              </a:rPr>
              <a:t>o</a:t>
            </a:r>
            <a:r>
              <a:rPr lang="sr-Latn-RS" dirty="0" smtClean="0">
                <a:solidFill>
                  <a:srgbClr val="FF0000"/>
                </a:solidFill>
              </a:rPr>
              <a:t>, ali do toga nije došlo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Majklson-Morlijev eksperiment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Ajnštajnov zaključak: negativni rezultati eksperimenata koji bi pokazali da se Zemlja kreće kroz etar pokazuju da se inercijalno kretanje unutar samog sistema ne može konstatovati ni posmatranjem mehaničkih, ni posmatranjem EM pojava</a:t>
            </a:r>
            <a:endParaRPr lang="sr-Latn-RS" b="1" dirty="0" smtClean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895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12954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 – “apsolutni sistem”, u kome je brzina svetlosti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dirty="0" smtClean="0">
                <a:solidFill>
                  <a:srgbClr val="002060"/>
                </a:solidFill>
              </a:rPr>
              <a:t>, S</a:t>
            </a:r>
            <a:r>
              <a:rPr lang="sr-Latn-RS" baseline="30000" dirty="0" smtClean="0">
                <a:solidFill>
                  <a:srgbClr val="002060"/>
                </a:solidFill>
              </a:rPr>
              <a:t>*</a:t>
            </a:r>
            <a:r>
              <a:rPr lang="sr-Latn-RS" dirty="0" smtClean="0">
                <a:solidFill>
                  <a:srgbClr val="002060"/>
                </a:solidFill>
              </a:rPr>
              <a:t>, S</a:t>
            </a:r>
            <a:r>
              <a:rPr lang="sr-Latn-RS" baseline="30000" dirty="0" smtClean="0">
                <a:solidFill>
                  <a:srgbClr val="002060"/>
                </a:solidFill>
              </a:rPr>
              <a:t>**</a:t>
            </a:r>
            <a:r>
              <a:rPr lang="sr-Latn-RS" dirty="0" smtClean="0">
                <a:solidFill>
                  <a:srgbClr val="002060"/>
                </a:solidFill>
              </a:rPr>
              <a:t> i S</a:t>
            </a:r>
            <a:r>
              <a:rPr lang="sr-Latn-RS" baseline="30000" dirty="0" smtClean="0">
                <a:solidFill>
                  <a:srgbClr val="002060"/>
                </a:solidFill>
              </a:rPr>
              <a:t>***</a:t>
            </a:r>
            <a:r>
              <a:rPr lang="sr-Latn-RS" dirty="0" smtClean="0">
                <a:solidFill>
                  <a:srgbClr val="002060"/>
                </a:solidFill>
              </a:rPr>
              <a:t> sistemi vezani za površinu Zemlje, čija je brzina u odnosu na S jednaka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M-M eksperiment pokazao da je brzina Zemlje u odnosu na “apsolutn” sistem jednaka 0 – brzina svetlosti ne zavisi od pravca i brzine kretanja izvora svetlosti –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c=c</a:t>
            </a:r>
            <a:r>
              <a:rPr lang="sr-Latn-RS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=c</a:t>
            </a:r>
            <a:r>
              <a:rPr lang="sr-Latn-RS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=c</a:t>
            </a:r>
            <a:r>
              <a:rPr lang="sr-Latn-RS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endParaRPr lang="en-US" b="1" i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8006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Nikakvim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eksperimentom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bilo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je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zasnovan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mehaničkim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ili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sr-Latn-RS" dirty="0" smtClean="0">
                <a:solidFill>
                  <a:srgbClr val="FF0000"/>
                </a:solidFill>
              </a:rPr>
              <a:t>EM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pojavama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može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izmeriti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apsolutno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kretanje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nekog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inercijalnog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sistema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tj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sr-Latn-RS" dirty="0" smtClean="0">
                <a:solidFill>
                  <a:srgbClr val="FF0000"/>
                </a:solidFill>
              </a:rPr>
              <a:t>ISR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me</a:t>
            </a:r>
            <a:r>
              <a:rPr lang="sr-Latn-RS" dirty="0" smtClean="0">
                <a:solidFill>
                  <a:srgbClr val="FF0000"/>
                </a:solidFill>
              </a:rPr>
              <a:t>đ</a:t>
            </a:r>
            <a:r>
              <a:rPr lang="en-US" dirty="0" err="1" smtClean="0">
                <a:solidFill>
                  <a:srgbClr val="FF0000"/>
                </a:solidFill>
              </a:rPr>
              <a:t>usobno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ekvivalentni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samo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odnosu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zakone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mehanike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već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odnosu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zakone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elektrodinamike</a:t>
            </a:r>
            <a:endParaRPr lang="sr-Latn-RS" dirty="0" smtClean="0">
              <a:solidFill>
                <a:srgbClr val="FF000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Brzina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svetlosti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je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ista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svim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inercijalnim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sistemima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referencije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maksimalna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sr-Latn-RS" dirty="0" smtClean="0">
                <a:solidFill>
                  <a:srgbClr val="FF0000"/>
                </a:solidFill>
              </a:rPr>
              <a:t>je </a:t>
            </a:r>
            <a:r>
              <a:rPr lang="en-US" dirty="0" err="1" smtClean="0">
                <a:solidFill>
                  <a:srgbClr val="FF0000"/>
                </a:solidFill>
              </a:rPr>
              <a:t>brzina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prenosa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interakcije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izme</a:t>
            </a:r>
            <a:r>
              <a:rPr lang="sr-Latn-RS" dirty="0" smtClean="0">
                <a:solidFill>
                  <a:srgbClr val="FF0000"/>
                </a:solidFill>
              </a:rPr>
              <a:t>đ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čestica</a:t>
            </a:r>
            <a:endParaRPr lang="sr-Latn-R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Osnovni postulati STR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668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6538">
              <a:buFont typeface="+mj-lt"/>
              <a:buAutoNum type="arabicPeriod"/>
            </a:pPr>
            <a:r>
              <a:rPr lang="en-US" i="1" dirty="0" err="1" smtClean="0">
                <a:solidFill>
                  <a:srgbClr val="C00000"/>
                </a:solidFill>
              </a:rPr>
              <a:t>Svi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fizički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zakoni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izražavaju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se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istom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obliku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svim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inercijalnim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sistemima</a:t>
            </a:r>
            <a:r>
              <a:rPr lang="sr-Latn-R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referencije</a:t>
            </a:r>
            <a:r>
              <a:rPr lang="sr-Latn-RS" i="1" dirty="0" smtClean="0">
                <a:solidFill>
                  <a:srgbClr val="C0000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Ajnštajnov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princip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relativnosti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koji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uopštava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Galilejev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princip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relativnosti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mehaničkih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fizičke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zakone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236538">
              <a:buFont typeface="+mj-lt"/>
              <a:buAutoNum type="arabicPeriod"/>
            </a:pPr>
            <a:r>
              <a:rPr lang="en-US" i="1" dirty="0" err="1" smtClean="0">
                <a:solidFill>
                  <a:srgbClr val="C00000"/>
                </a:solidFill>
              </a:rPr>
              <a:t>Brzina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svetlosti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odnosno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maksimalna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brzina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pren</a:t>
            </a:r>
            <a:r>
              <a:rPr lang="sr-Latn-RS" i="1" dirty="0" smtClean="0">
                <a:solidFill>
                  <a:srgbClr val="C00000"/>
                </a:solidFill>
              </a:rPr>
              <a:t>o</a:t>
            </a:r>
            <a:r>
              <a:rPr lang="en-US" i="1" dirty="0" err="1" smtClean="0">
                <a:solidFill>
                  <a:srgbClr val="C00000"/>
                </a:solidFill>
              </a:rPr>
              <a:t>šenja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intrakcije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ista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je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sr-Latn-R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svim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inercijalnim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sistemima</a:t>
            </a:r>
            <a:r>
              <a:rPr lang="sr-Latn-R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neposredan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rezultat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Majklsonovog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sličnih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ogleda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tesnoj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vezi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načinom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prostiranja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interakcije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me</a:t>
            </a:r>
            <a:r>
              <a:rPr lang="sr-Latn-RS" dirty="0" smtClean="0">
                <a:solidFill>
                  <a:srgbClr val="002060"/>
                </a:solidFill>
              </a:rPr>
              <a:t>đ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česticama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236538">
              <a:buFont typeface="+mj-lt"/>
              <a:buAutoNum type="arabicPeriod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Postojanje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maksimalne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konačne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prostiranja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interakcije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suprotnosti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teorijom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dejstva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daljinu</a:t>
            </a:r>
            <a:r>
              <a:rPr lang="sr-Latn-RS" dirty="0" smtClean="0">
                <a:solidFill>
                  <a:srgbClr val="002060"/>
                </a:solidFill>
              </a:rPr>
              <a:t>, p</a:t>
            </a:r>
            <a:r>
              <a:rPr lang="en-US" dirty="0" err="1" smtClean="0">
                <a:solidFill>
                  <a:srgbClr val="002060"/>
                </a:solidFill>
              </a:rPr>
              <a:t>rema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kojoj </a:t>
            </a:r>
            <a:r>
              <a:rPr lang="en-US" dirty="0" err="1" smtClean="0">
                <a:solidFill>
                  <a:srgbClr val="002060"/>
                </a:solidFill>
              </a:rPr>
              <a:t>interakcija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me</a:t>
            </a:r>
            <a:r>
              <a:rPr lang="sr-Latn-RS" dirty="0" smtClean="0">
                <a:solidFill>
                  <a:srgbClr val="002060"/>
                </a:solidFill>
              </a:rPr>
              <a:t>đ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telima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zavisi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samo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njihovog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me</a:t>
            </a:r>
            <a:r>
              <a:rPr lang="sr-Latn-RS" dirty="0" smtClean="0">
                <a:solidFill>
                  <a:srgbClr val="002060"/>
                </a:solidFill>
              </a:rPr>
              <a:t>đ</a:t>
            </a:r>
            <a:r>
              <a:rPr lang="en-US" dirty="0" err="1" smtClean="0">
                <a:solidFill>
                  <a:srgbClr val="002060"/>
                </a:solidFill>
              </a:rPr>
              <a:t>usobnog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položaja</a:t>
            </a:r>
            <a:r>
              <a:rPr lang="sr-Latn-R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svaka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promena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jednom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telu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trenutno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prenosi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drugo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telo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pošto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prenosa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interakcije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beskonačno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velika</a:t>
            </a: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svi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eksperimenti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pokazuju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svaka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promena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stanja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jednog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tela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registruje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drugom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telu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tek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nakon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nekog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konačnog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intervala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vremena</a:t>
            </a:r>
            <a:r>
              <a:rPr lang="sr-Latn-R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interakcija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se </a:t>
            </a:r>
            <a:r>
              <a:rPr lang="en-US" dirty="0" err="1" smtClean="0">
                <a:solidFill>
                  <a:srgbClr val="002060"/>
                </a:solidFill>
              </a:rPr>
              <a:t>prenosi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konačnom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brzinom</a:t>
            </a:r>
            <a:r>
              <a:rPr lang="sr-Latn-RS" dirty="0" smtClean="0">
                <a:solidFill>
                  <a:srgbClr val="002060"/>
                </a:solidFill>
              </a:rPr>
              <a:t> – </a:t>
            </a:r>
            <a:r>
              <a:rPr lang="en-US" b="1" dirty="0" err="1" smtClean="0">
                <a:solidFill>
                  <a:srgbClr val="002060"/>
                </a:solidFill>
              </a:rPr>
              <a:t>teorij</a:t>
            </a:r>
            <a:r>
              <a:rPr lang="sr-Latn-RS" b="1" dirty="0" smtClean="0">
                <a:solidFill>
                  <a:srgbClr val="002060"/>
                </a:solidFill>
              </a:rPr>
              <a:t>a </a:t>
            </a:r>
            <a:r>
              <a:rPr lang="en-US" b="1" dirty="0" err="1" smtClean="0">
                <a:solidFill>
                  <a:srgbClr val="002060"/>
                </a:solidFill>
              </a:rPr>
              <a:t>dejstva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blizinu</a:t>
            </a: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Postojanje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maksimalne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konačne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prostiranja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interakcije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ili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signala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tesnoj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vezi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problemom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istovremenosti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doga</a:t>
            </a:r>
            <a:r>
              <a:rPr lang="sr-Latn-RS" dirty="0" smtClean="0">
                <a:solidFill>
                  <a:srgbClr val="002060"/>
                </a:solidFill>
              </a:rPr>
              <a:t>đ</a:t>
            </a:r>
            <a:r>
              <a:rPr lang="en-US" dirty="0" err="1" smtClean="0">
                <a:solidFill>
                  <a:srgbClr val="002060"/>
                </a:solidFill>
              </a:rPr>
              <a:t>aja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različitim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sistemima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referencije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tj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sa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pitanjem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važi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relacija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t’=t </a:t>
            </a:r>
            <a:endParaRPr lang="sr-Latn-R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Lorencove transformacije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Uvod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09072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Maksvelove jednačine nisu invarijantne u odnosu na Galilejeve transformacije → moraju se naći neke druge transformacije koordinata koje ih neće menjati, u odnosu na koje će biti invarijantne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ove transformacije je još pre Ajnštajna definisao Hendrik Lorenc – </a:t>
            </a:r>
            <a:r>
              <a:rPr lang="sr-Latn-RS" b="1" dirty="0" smtClean="0">
                <a:solidFill>
                  <a:srgbClr val="002060"/>
                </a:solidFill>
              </a:rPr>
              <a:t>Lorencove transformacije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pic>
        <p:nvPicPr>
          <p:cNvPr id="46082" name="Picture 2" descr="http://www.teylersmuseum.nl/nl/collectie/gebouw-en-geschiedenis/gebouw/fundatiehuis/het-lorentz-lab/slideshow/einstein-en-lorentz-3.jpg/@@images/image/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657600" cy="2326005"/>
          </a:xfrm>
          <a:prstGeom prst="rect">
            <a:avLst/>
          </a:prstGeom>
          <a:noFill/>
        </p:spPr>
      </p:pic>
      <p:pic>
        <p:nvPicPr>
          <p:cNvPr id="46084" name="Picture 4" descr="http://lh6.ggpht.com/_NNjxeW9ewEc/TMQf8CbFaEI/AAAAAAAAORQ/w7BgBSY9LtM/tmpB01_thumb_thumb.jpg?imgmax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66800"/>
            <a:ext cx="1824190" cy="232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Relativnost istovremenosti dva događaja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430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Dva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doga</a:t>
            </a:r>
            <a:r>
              <a:rPr lang="vi-VN" dirty="0" smtClean="0">
                <a:solidFill>
                  <a:srgbClr val="002060"/>
                </a:solidFill>
              </a:rPr>
              <a:t>đ</a:t>
            </a:r>
            <a:r>
              <a:rPr lang="en-US" dirty="0" err="1" smtClean="0">
                <a:solidFill>
                  <a:srgbClr val="002060"/>
                </a:solidFill>
              </a:rPr>
              <a:t>aja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koji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dešavaju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tačkama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B </a:t>
            </a:r>
            <a:r>
              <a:rPr lang="en-US" dirty="0" err="1" smtClean="0">
                <a:solidFill>
                  <a:srgbClr val="002060"/>
                </a:solidFill>
              </a:rPr>
              <a:t>inercijalnog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S*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smatraju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istovremenim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ako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signali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koji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polaze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iz</a:t>
            </a:r>
            <a:r>
              <a:rPr lang="ru-RU" dirty="0" smtClean="0">
                <a:solidFill>
                  <a:srgbClr val="002060"/>
                </a:solidFill>
              </a:rPr>
              <a:t> A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B </a:t>
            </a:r>
            <a:r>
              <a:rPr lang="en-US" dirty="0" err="1" smtClean="0">
                <a:solidFill>
                  <a:srgbClr val="002060"/>
                </a:solidFill>
              </a:rPr>
              <a:t>stižu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trenutku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do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posmatrača</a:t>
            </a:r>
            <a:r>
              <a:rPr lang="ru-RU" dirty="0" smtClean="0">
                <a:solidFill>
                  <a:srgbClr val="002060"/>
                </a:solidFill>
              </a:rPr>
              <a:t> P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sredini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rastojanja</a:t>
            </a:r>
            <a:r>
              <a:rPr lang="ru-RU" dirty="0" smtClean="0">
                <a:solidFill>
                  <a:srgbClr val="002060"/>
                </a:solidFill>
              </a:rPr>
              <a:t> AB. </a:t>
            </a:r>
            <a:r>
              <a:rPr lang="en-US" dirty="0" smtClean="0">
                <a:solidFill>
                  <a:srgbClr val="002060"/>
                </a:solidFill>
              </a:rPr>
              <a:t>To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relativna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istovremenost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dva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doga</a:t>
            </a:r>
            <a:r>
              <a:rPr lang="sr-Latn-RS" dirty="0" smtClean="0">
                <a:solidFill>
                  <a:srgbClr val="002060"/>
                </a:solidFill>
              </a:rPr>
              <a:t>đ</a:t>
            </a:r>
            <a:r>
              <a:rPr lang="en-US" dirty="0" err="1" smtClean="0">
                <a:solidFill>
                  <a:srgbClr val="002060"/>
                </a:solidFill>
              </a:rPr>
              <a:t>aja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bi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bolje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razumela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relativnost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istovremenosti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dva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doga</a:t>
            </a:r>
            <a:r>
              <a:rPr lang="vi-VN" dirty="0" smtClean="0">
                <a:solidFill>
                  <a:srgbClr val="002060"/>
                </a:solidFill>
              </a:rPr>
              <a:t>đ</a:t>
            </a:r>
            <a:r>
              <a:rPr lang="en-US" dirty="0" err="1" smtClean="0">
                <a:solidFill>
                  <a:srgbClr val="002060"/>
                </a:solidFill>
              </a:rPr>
              <a:t>aja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posmatrajmo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sledeći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eksperiment</a:t>
            </a:r>
            <a:r>
              <a:rPr lang="sr-Latn-R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Neka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S*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koji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kreće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šalje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trenutku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svetlosne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signale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ka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posmatračima</a:t>
            </a:r>
            <a:r>
              <a:rPr lang="ru-RU" dirty="0" smtClean="0">
                <a:solidFill>
                  <a:srgbClr val="002060"/>
                </a:solidFill>
              </a:rPr>
              <a:t> A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B</a:t>
            </a: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Za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posmatrača</a:t>
            </a:r>
            <a:r>
              <a:rPr lang="ru-RU" dirty="0" smtClean="0">
                <a:solidFill>
                  <a:srgbClr val="002060"/>
                </a:solidFill>
              </a:rPr>
              <a:t> P </a:t>
            </a:r>
            <a:r>
              <a:rPr lang="en-US" dirty="0" err="1" smtClean="0">
                <a:solidFill>
                  <a:srgbClr val="002060"/>
                </a:solidFill>
              </a:rPr>
              <a:t>signali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istovremeno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stižu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jer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svetlosti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svim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smerovima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nezavisna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kretanja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sistema</a:t>
            </a:r>
            <a:endParaRPr lang="sr-Latn-RS" dirty="0" smtClean="0">
              <a:solidFill>
                <a:srgbClr val="00206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31075"/>
            <a:ext cx="4999764" cy="309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Relativnost istovremenosti dva događaja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6077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Posmatrač</a:t>
            </a:r>
            <a:r>
              <a:rPr lang="ru-RU" dirty="0" smtClean="0">
                <a:solidFill>
                  <a:srgbClr val="002060"/>
                </a:solidFill>
              </a:rPr>
              <a:t> NP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sistemu</a:t>
            </a:r>
            <a:r>
              <a:rPr lang="ru-RU" dirty="0" smtClean="0">
                <a:solidFill>
                  <a:srgbClr val="002060"/>
                </a:solidFill>
              </a:rPr>
              <a:t> S </a:t>
            </a:r>
            <a:r>
              <a:rPr lang="en-US" dirty="0" err="1" smtClean="0">
                <a:solidFill>
                  <a:srgbClr val="002060"/>
                </a:solidFill>
              </a:rPr>
              <a:t>koji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relativno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miruje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pomenuti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doga</a:t>
            </a:r>
            <a:r>
              <a:rPr lang="sr-Latn-RS" dirty="0" smtClean="0">
                <a:solidFill>
                  <a:srgbClr val="002060"/>
                </a:solidFill>
              </a:rPr>
              <a:t>đ</a:t>
            </a:r>
            <a:r>
              <a:rPr lang="en-US" dirty="0" err="1" smtClean="0">
                <a:solidFill>
                  <a:srgbClr val="002060"/>
                </a:solidFill>
              </a:rPr>
              <a:t>aj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vidi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drugačije</a:t>
            </a: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zapaža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signal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prvo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stiže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posmatrača</a:t>
            </a:r>
            <a:r>
              <a:rPr lang="ru-RU" dirty="0" smtClean="0">
                <a:solidFill>
                  <a:srgbClr val="002060"/>
                </a:solidFill>
              </a:rPr>
              <a:t> A, </a:t>
            </a:r>
            <a:r>
              <a:rPr lang="en-US" dirty="0" err="1" smtClean="0">
                <a:solidFill>
                  <a:srgbClr val="002060"/>
                </a:solidFill>
              </a:rPr>
              <a:t>koji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kreće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susret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signalu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tek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onda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posmatrača</a:t>
            </a:r>
            <a:r>
              <a:rPr lang="ru-RU" dirty="0" smtClean="0">
                <a:solidFill>
                  <a:srgbClr val="002060"/>
                </a:solidFill>
              </a:rPr>
              <a:t> B</a:t>
            </a: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Dakle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za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posmatrača</a:t>
            </a:r>
            <a:r>
              <a:rPr lang="ru-RU" dirty="0" smtClean="0">
                <a:solidFill>
                  <a:srgbClr val="002060"/>
                </a:solidFill>
              </a:rPr>
              <a:t> NP </a:t>
            </a:r>
            <a:r>
              <a:rPr lang="en-US" dirty="0" smtClean="0">
                <a:solidFill>
                  <a:srgbClr val="002060"/>
                </a:solidFill>
              </a:rPr>
              <a:t>ova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dva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doga</a:t>
            </a:r>
            <a:r>
              <a:rPr lang="sr-Latn-RS" dirty="0" smtClean="0">
                <a:solidFill>
                  <a:srgbClr val="002060"/>
                </a:solidFill>
              </a:rPr>
              <a:t>đ</a:t>
            </a:r>
            <a:r>
              <a:rPr lang="en-US" dirty="0" err="1" smtClean="0">
                <a:solidFill>
                  <a:srgbClr val="002060"/>
                </a:solidFill>
              </a:rPr>
              <a:t>aja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nisu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istovremena</a:t>
            </a: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Zaključujemo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dva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doga</a:t>
            </a:r>
            <a:r>
              <a:rPr lang="sr-Latn-RS" dirty="0" smtClean="0">
                <a:solidFill>
                  <a:srgbClr val="002060"/>
                </a:solidFill>
              </a:rPr>
              <a:t>đ</a:t>
            </a:r>
            <a:r>
              <a:rPr lang="en-US" dirty="0" err="1" smtClean="0">
                <a:solidFill>
                  <a:srgbClr val="002060"/>
                </a:solidFill>
              </a:rPr>
              <a:t>aja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koji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istovremeni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S*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nisu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istovremeni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sistemu</a:t>
            </a:r>
            <a:r>
              <a:rPr lang="ru-RU" dirty="0" smtClean="0">
                <a:solidFill>
                  <a:srgbClr val="002060"/>
                </a:solidFill>
              </a:rPr>
              <a:t> S</a:t>
            </a: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Ajnštajnu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pravu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oba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posmatrača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jer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svaki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njih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može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kaže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miruje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onaj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drugi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kreće</a:t>
            </a:r>
            <a:r>
              <a:rPr lang="sr-Latn-RS" dirty="0" smtClean="0">
                <a:solidFill>
                  <a:srgbClr val="002060"/>
                </a:solidFill>
              </a:rPr>
              <a:t> → </a:t>
            </a:r>
            <a:r>
              <a:rPr lang="en-US" dirty="0" err="1" smtClean="0">
                <a:solidFill>
                  <a:srgbClr val="002060"/>
                </a:solidFill>
              </a:rPr>
              <a:t>apsolutna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istovremenost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postoji</a:t>
            </a:r>
            <a:r>
              <a:rPr lang="sr-Latn-RS" dirty="0" smtClean="0">
                <a:solidFill>
                  <a:srgbClr val="002060"/>
                </a:solidFill>
              </a:rPr>
              <a:t> - </a:t>
            </a:r>
            <a:r>
              <a:rPr lang="en-US" b="1" dirty="0" err="1" smtClean="0">
                <a:solidFill>
                  <a:srgbClr val="FF0000"/>
                </a:solidFill>
              </a:rPr>
              <a:t>pojam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apsolutnog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vremena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gubi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smisao</a:t>
            </a:r>
            <a:endParaRPr lang="sr-Latn-RS" b="1" dirty="0" smtClean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31075"/>
            <a:ext cx="4999764" cy="309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Relativnost istovremenosti dva događaja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6077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Može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govoriti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samo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relativnoj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istovremenosti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doga</a:t>
            </a:r>
            <a:r>
              <a:rPr lang="sr-Latn-RS" dirty="0" smtClean="0">
                <a:solidFill>
                  <a:srgbClr val="002060"/>
                </a:solidFill>
              </a:rPr>
              <a:t>đ</a:t>
            </a:r>
            <a:r>
              <a:rPr lang="en-US" dirty="0" err="1" smtClean="0">
                <a:solidFill>
                  <a:srgbClr val="002060"/>
                </a:solidFill>
              </a:rPr>
              <a:t>aja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smislu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svaki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ima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svoje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vreme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koje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više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nepromenljivo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invarijantno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en-US" dirty="0" err="1" smtClean="0">
                <a:solidFill>
                  <a:srgbClr val="002060"/>
                </a:solidFill>
              </a:rPr>
              <a:t>pri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prelasku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iz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jednog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drugi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Relacija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t’=t 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koja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leži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osnovi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Galilej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Njutnove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mehanike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izražava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apsolutnost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vremena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tačna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Svi</a:t>
            </a:r>
            <a:r>
              <a:rPr lang="ru-RU" dirty="0" smtClean="0">
                <a:solidFill>
                  <a:srgbClr val="002060"/>
                </a:solidFill>
              </a:rPr>
              <a:t> „</a:t>
            </a:r>
            <a:r>
              <a:rPr lang="en-US" dirty="0" err="1" smtClean="0">
                <a:solidFill>
                  <a:srgbClr val="002060"/>
                </a:solidFill>
              </a:rPr>
              <a:t>neshvatljivi</a:t>
            </a:r>
            <a:r>
              <a:rPr lang="ru-RU" dirty="0" smtClean="0">
                <a:solidFill>
                  <a:srgbClr val="002060"/>
                </a:solidFill>
              </a:rPr>
              <a:t>“ </a:t>
            </a:r>
            <a:r>
              <a:rPr lang="en-US" dirty="0" err="1" smtClean="0">
                <a:solidFill>
                  <a:srgbClr val="002060"/>
                </a:solidFill>
              </a:rPr>
              <a:t>zaključci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paradoksi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teorije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relativnosti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tesno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povezani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konačnom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vrednošću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maksimalne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prostiranja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svetlosti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Ako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išta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nerazumljivo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toj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teoriji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to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upravo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postojanje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konačne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vrednosti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brzine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prostiranja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uzajamnog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delovanja</a:t>
            </a:r>
            <a:r>
              <a:rPr lang="sr-Latn-RS" dirty="0" smtClean="0">
                <a:solidFill>
                  <a:srgbClr val="002060"/>
                </a:solidFill>
              </a:rPr>
              <a:t>, š</a:t>
            </a:r>
            <a:r>
              <a:rPr lang="en-US" dirty="0" smtClean="0">
                <a:solidFill>
                  <a:srgbClr val="002060"/>
                </a:solidFill>
              </a:rPr>
              <a:t>to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eksperimentalna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činjenica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kojoj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Ajnštajn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bazirao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celu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teoriju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obzirom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klasični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zakon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sabiranja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saglasnosti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drugim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postulatom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teorije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relativnosti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sama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relacija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posledica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Galilejevih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transformacija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koordinata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znači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Galilejeve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transformacije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nisu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saglasnosti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postulatom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Zbog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toga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treba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potražiti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nove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transformacije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koordinata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me</a:t>
            </a:r>
            <a:r>
              <a:rPr lang="vi-VN" dirty="0" smtClean="0">
                <a:solidFill>
                  <a:srgbClr val="002060"/>
                </a:solidFill>
              </a:rPr>
              <a:t>đ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inercijalnim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sistemima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Ajnštajn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iskoristio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postojeće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Lorencove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transformacije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dajući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novi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smisao</a:t>
            </a:r>
            <a:endParaRPr lang="sr-Latn-R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Lorencove transformacije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u početnom trenutku, izvor emituje svetlosni zrak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S: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x=ct</a:t>
            </a:r>
            <a:r>
              <a:rPr lang="sr-Latn-RS" dirty="0" smtClean="0">
                <a:solidFill>
                  <a:srgbClr val="002060"/>
                </a:solidFill>
              </a:rPr>
              <a:t>; S*: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x*=ct*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ako sada primenimo Galilejeve transformacije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x*=x-vt</a:t>
            </a:r>
            <a:r>
              <a:rPr lang="sr-Latn-RS" dirty="0" smtClean="0">
                <a:solidFill>
                  <a:srgbClr val="002060"/>
                </a:solidFill>
              </a:rPr>
              <a:t>,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t=t*</a:t>
            </a:r>
            <a:r>
              <a:rPr lang="sr-Latn-RS" dirty="0" smtClean="0">
                <a:solidFill>
                  <a:srgbClr val="002060"/>
                </a:solidFill>
              </a:rPr>
              <a:t>: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→ sistem S* miruje u odnosu na S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potražimo transformacije u obliku                            i                            , gde je </a:t>
            </a:r>
            <a:r>
              <a:rPr lang="el-G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r-Latn-RS" dirty="0" smtClean="0">
                <a:solidFill>
                  <a:srgbClr val="002060"/>
                </a:solidFill>
              </a:rPr>
              <a:t> Lorencov faktor 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tada je                                                          , pa je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8200"/>
            <a:ext cx="48993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1092875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Pretpostavljamo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S </a:t>
            </a:r>
            <a:r>
              <a:rPr lang="en-US" dirty="0" err="1" smtClean="0">
                <a:solidFill>
                  <a:srgbClr val="002060"/>
                </a:solidFill>
              </a:rPr>
              <a:t>relativno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miruje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S*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kreće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konstantnom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brzinom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duž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x-</a:t>
            </a:r>
            <a:r>
              <a:rPr lang="en-US" dirty="0" err="1" smtClean="0">
                <a:solidFill>
                  <a:srgbClr val="002060"/>
                </a:solidFill>
              </a:rPr>
              <a:t>ose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pri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čemu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koordinatni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počeci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sr-Latn-RS" dirty="0" smtClean="0">
                <a:solidFill>
                  <a:srgbClr val="002060"/>
                </a:solidFill>
              </a:rPr>
              <a:t>* </a:t>
            </a:r>
            <a:r>
              <a:rPr lang="en-US" dirty="0" err="1" smtClean="0">
                <a:solidFill>
                  <a:srgbClr val="002060"/>
                </a:solidFill>
              </a:rPr>
              <a:t>poklapa</a:t>
            </a:r>
            <a:r>
              <a:rPr lang="sr-Latn-RS" dirty="0" smtClean="0">
                <a:solidFill>
                  <a:srgbClr val="002060"/>
                </a:solidFill>
              </a:rPr>
              <a:t>ju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početnom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trenutku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t*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slučaju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y*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z*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neka se u koordinatnom početku sistema S nalazi izvor svetlosti, a u nekoj tački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dirty="0" smtClean="0">
                <a:solidFill>
                  <a:srgbClr val="002060"/>
                </a:solidFill>
              </a:rPr>
              <a:t> detektor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95600" y="4419600"/>
          <a:ext cx="3300413" cy="347663"/>
        </p:xfrm>
        <a:graphic>
          <a:graphicData uri="http://schemas.openxmlformats.org/presentationml/2006/ole">
            <p:oleObj spid="_x0000_s51203" name="Equation" r:id="rId4" imgW="217152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57600" y="5216525"/>
          <a:ext cx="1289050" cy="346075"/>
        </p:xfrm>
        <a:graphic>
          <a:graphicData uri="http://schemas.openxmlformats.org/presentationml/2006/ole">
            <p:oleObj spid="_x0000_s51204" name="Equation" r:id="rId5" imgW="850680" imgH="228600" progId="Equation.3">
              <p:embed/>
            </p:oleObj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064125" y="5216525"/>
          <a:ext cx="1385888" cy="346075"/>
        </p:xfrm>
        <a:graphic>
          <a:graphicData uri="http://schemas.openxmlformats.org/presentationml/2006/ole">
            <p:oleObj spid="_x0000_s51205" name="Equation" r:id="rId6" imgW="914400" imgH="228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85850" y="5519737"/>
          <a:ext cx="2952750" cy="347663"/>
        </p:xfrm>
        <a:graphic>
          <a:graphicData uri="http://schemas.openxmlformats.org/presentationml/2006/ole">
            <p:oleObj spid="_x0000_s51206" name="Equation" r:id="rId7" imgW="1942920" imgH="2286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53000" y="5659437"/>
          <a:ext cx="2130425" cy="969963"/>
        </p:xfrm>
        <a:graphic>
          <a:graphicData uri="http://schemas.openxmlformats.org/presentationml/2006/ole">
            <p:oleObj spid="_x0000_s51207" name="Equation" r:id="rId8" imgW="1422360" imgH="647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Lorencove transformacije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7227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konačno,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90724" y="1606391"/>
          <a:ext cx="4867276" cy="1249363"/>
        </p:xfrm>
        <a:graphic>
          <a:graphicData uri="http://schemas.openxmlformats.org/presentationml/2006/ole">
            <p:oleObj spid="_x0000_s52227" name="Equation" r:id="rId3" imgW="3213000" imgH="825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Uvod – inercijalni sistemi i klasični princip relativnosti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Relativistički karakter prostora </a:t>
            </a:r>
            <a:r>
              <a:rPr lang="sr-Latn-RS" b="1" smtClean="0">
                <a:solidFill>
                  <a:srgbClr val="002060"/>
                </a:solidFill>
              </a:rPr>
              <a:t>i vremena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Kontrakcija dužine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6077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sistem u kome posmatrač miruje – </a:t>
            </a:r>
            <a:r>
              <a:rPr lang="sr-Latn-RS" b="1" dirty="0" smtClean="0">
                <a:solidFill>
                  <a:srgbClr val="002060"/>
                </a:solidFill>
              </a:rPr>
              <a:t>sopstveni referentni sistem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dužina i vremenski interval u sopstvenom referentnom sistemu – sopstvena dužina,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RS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dirty="0" smtClean="0">
                <a:solidFill>
                  <a:srgbClr val="002060"/>
                </a:solidFill>
              </a:rPr>
              <a:t>, i sopstveno vreme,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dirty="0" smtClean="0">
                <a:solidFill>
                  <a:srgbClr val="002060"/>
                </a:solidFill>
              </a:rPr>
              <a:t> (ili </a:t>
            </a:r>
            <a:r>
              <a:rPr lang="el-G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sr-Latn-RS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dirty="0" smtClean="0">
                <a:solidFill>
                  <a:srgbClr val="002060"/>
                </a:solidFill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599" y="2057400"/>
            <a:ext cx="3962401" cy="2286000"/>
            <a:chOff x="228599" y="2057400"/>
            <a:chExt cx="4936875" cy="2819400"/>
          </a:xfrm>
        </p:grpSpPr>
        <p:pic>
          <p:nvPicPr>
            <p:cNvPr id="5939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99" y="2057400"/>
              <a:ext cx="4936875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2194560" y="4178808"/>
              <a:ext cx="1344168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67000" y="3810000"/>
              <a:ext cx="3433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r-Latn-RS" sz="1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sr-Latn-RS" sz="1400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81600" y="1828800"/>
            <a:ext cx="3810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Dužina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tela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rastojanje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izme</a:t>
            </a:r>
            <a:r>
              <a:rPr lang="vi-VN" dirty="0" smtClean="0">
                <a:solidFill>
                  <a:srgbClr val="002060"/>
                </a:solidFill>
              </a:rPr>
              <a:t>đ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njegovih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krajnjih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tačaka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istom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trenutku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vremena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odnosu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kome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vrši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merenje</a:t>
            </a: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Posmatrajmo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lenjir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čija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dužina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kome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miruje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Lenjir miruje u sistemu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S’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 koji se kreće brzinom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 u odnosu na nepokretni sistem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3434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u trenutku t u sistemu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dirty="0" smtClean="0">
                <a:solidFill>
                  <a:srgbClr val="002060"/>
                </a:solidFill>
              </a:rPr>
              <a:t>: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dirty="0" smtClean="0">
                <a:solidFill>
                  <a:srgbClr val="002060"/>
                </a:solidFill>
              </a:rPr>
              <a:t>,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 smtClean="0">
                <a:solidFill>
                  <a:srgbClr val="002060"/>
                </a:solidFill>
              </a:rPr>
              <a:t>; u istom trenutku u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S’</a:t>
            </a:r>
            <a:r>
              <a:rPr lang="sr-Latn-RS" dirty="0" smtClean="0">
                <a:solidFill>
                  <a:srgbClr val="002060"/>
                </a:solidFill>
              </a:rPr>
              <a:t>: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r-Latn-RS" dirty="0" smtClean="0">
                <a:solidFill>
                  <a:srgbClr val="002060"/>
                </a:solidFill>
              </a:rPr>
              <a:t>,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Lorencove transformacije:</a:t>
            </a:r>
            <a:r>
              <a:rPr lang="sr-Latn-RS" dirty="0" smtClean="0">
                <a:solidFill>
                  <a:srgbClr val="002060"/>
                </a:solidFill>
              </a:rPr>
              <a:t>  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kako je 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- x</a:t>
            </a:r>
            <a:r>
              <a:rPr lang="sr-Latn-R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=L </a:t>
            </a:r>
            <a:r>
              <a:rPr lang="sr-Latn-RS" dirty="0" smtClean="0">
                <a:solidFill>
                  <a:srgbClr val="002060"/>
                </a:solidFill>
              </a:rPr>
              <a:t>– dužina lenjira koju merimo iz S, sledi da će svaki prostorni interval koji u sopstvenom RS ima dužinu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dirty="0" smtClean="0">
                <a:solidFill>
                  <a:srgbClr val="002060"/>
                </a:solidFill>
              </a:rPr>
              <a:t> biti skraćen za faktor </a:t>
            </a:r>
            <a:r>
              <a:rPr lang="el-G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r-Latn-RS" dirty="0" smtClean="0">
                <a:solidFill>
                  <a:srgbClr val="002060"/>
                </a:solidFill>
              </a:rPr>
              <a:t> u odnosu na tu dužinu, ako se kreće brzinom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 ka ili od posmatrača u pravcu te dužine: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/>
            <a:r>
              <a:rPr lang="sr-Latn-RS" dirty="0" smtClean="0">
                <a:solidFill>
                  <a:srgbClr val="002060"/>
                </a:solidFill>
              </a:rPr>
              <a:t>                                                                          -</a:t>
            </a:r>
            <a:r>
              <a:rPr lang="sr-Latn-RS" b="1" dirty="0" smtClean="0">
                <a:solidFill>
                  <a:srgbClr val="002060"/>
                </a:solidFill>
              </a:rPr>
              <a:t> kontrakcija dužine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209800" y="4885730"/>
          <a:ext cx="4397375" cy="347663"/>
        </p:xfrm>
        <a:graphic>
          <a:graphicData uri="http://schemas.openxmlformats.org/presentationml/2006/ole">
            <p:oleObj spid="_x0000_s59394" name="Equation" r:id="rId4" imgW="2895480" imgH="2286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514600" y="6151562"/>
          <a:ext cx="1682750" cy="630238"/>
        </p:xfrm>
        <a:graphic>
          <a:graphicData uri="http://schemas.openxmlformats.org/presentationml/2006/ole">
            <p:oleObj spid="_x0000_s59395" name="Equation" r:id="rId5" imgW="11174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Kontrakcija dužine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607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Pošto je </a:t>
            </a:r>
            <a:r>
              <a:rPr lang="el-G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r-Latn-RS" dirty="0" smtClean="0">
                <a:solidFill>
                  <a:srgbClr val="002060"/>
                </a:solidFill>
              </a:rPr>
              <a:t> uvek veće od 1, uvek je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 &lt; L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→ telo ima najveću dužinu u sopstvenom sistemu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ovaj zaključak se može uopštiti i na zapreminu tela –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V=V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sr-Latn-RS" dirty="0" smtClean="0">
              <a:solidFill>
                <a:srgbClr val="002060"/>
              </a:solidFill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84216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4999"/>
            <a:ext cx="3405629" cy="27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48200"/>
            <a:ext cx="51259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Dilatacija vremena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6077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posmatrajmo opet već pomenute RS-e S i S’; neka se u S’ u nekoj tački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r-Latn-RS" dirty="0" smtClean="0">
                <a:solidFill>
                  <a:srgbClr val="002060"/>
                </a:solidFill>
              </a:rPr>
              <a:t> dešavaju 2 događaja u momentima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r-Latn-RS" dirty="0" smtClean="0">
                <a:solidFill>
                  <a:srgbClr val="002060"/>
                </a:solidFill>
              </a:rPr>
              <a:t> i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sr-Latn-RS" dirty="0" smtClean="0">
                <a:solidFill>
                  <a:srgbClr val="002060"/>
                </a:solidFill>
              </a:rPr>
              <a:t>(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 &gt; 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r-Latn-RS" dirty="0" smtClean="0">
                <a:solidFill>
                  <a:srgbClr val="002060"/>
                </a:solidFill>
              </a:rPr>
              <a:t>)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iz sistema S vidimo da se ovi isti događaji dešavaju u trenucima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dirty="0" smtClean="0">
                <a:solidFill>
                  <a:srgbClr val="002060"/>
                </a:solidFill>
              </a:rPr>
              <a:t> i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i u tačkama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dirty="0" smtClean="0">
                <a:solidFill>
                  <a:srgbClr val="002060"/>
                </a:solidFill>
              </a:rPr>
              <a:t> i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vremenski interval između ova 2 događaja u S’ (sopstveno vreme) je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 - 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Lorencove transformacije sistem S):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kako je </a:t>
            </a:r>
            <a:r>
              <a:rPr lang="el-G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r-Latn-RS" dirty="0" smtClean="0">
                <a:solidFill>
                  <a:srgbClr val="002060"/>
                </a:solidFill>
              </a:rPr>
              <a:t> uvek veće od 1, vidimo da je u nepokretnom sistemu između 2 događaja proteklo više vremena nego u pokretnom → za posmatrača u pokretnom sistemu vreme protiče sporije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efekat dilatacije vremena dokazan kada su napravljeni satovi nanosekundne tačnosti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efekat mora da se koriguje kod GPS uređaja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sr-Latn-RS" dirty="0" smtClean="0">
                <a:solidFill>
                  <a:srgbClr val="002060"/>
                </a:solidFill>
              </a:rPr>
              <a:t>plerov efekat za svetlost – usled relativističkih efekata (kontrakcije dužine i dilatacije vremena) znatno se razlikuje od klasičnog, što je značajno za atrofizičke studije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akceleratorski eksperimenti u fizici elementarnih čestica moraju da uzmu u obzir relativističke efekte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09800" y="2439987"/>
          <a:ext cx="4643438" cy="1598613"/>
        </p:xfrm>
        <a:graphic>
          <a:graphicData uri="http://schemas.openxmlformats.org/presentationml/2006/ole">
            <p:oleObj spid="_x0000_s72706" name="Equation" r:id="rId3" imgW="3098520" imgH="1066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Primer - mioni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6077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neke elementarne čestice su nestabilne i spontano se raspadaju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karakteristična veličina – </a:t>
            </a:r>
            <a:r>
              <a:rPr lang="sr-Latn-RS" b="1" dirty="0" smtClean="0">
                <a:solidFill>
                  <a:srgbClr val="002060"/>
                </a:solidFill>
              </a:rPr>
              <a:t>vreme poluraspada,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sr-Latn-RS" dirty="0" smtClean="0">
                <a:solidFill>
                  <a:srgbClr val="002060"/>
                </a:solidFill>
              </a:rPr>
              <a:t>– vreme za koje se raspadne 50% od početnog broja čestica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mioni – “rođaci” elektrona,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=1,53 </a:t>
            </a:r>
            <a:r>
              <a:rPr lang="el-G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 (u sopstvenom sistemu), stvaraju se u interakcijama čestica gornjih slojeva atmosfere sa kosmičkim zračenjem, ~20km iznad zemljine površine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kada ne bi bilo dilatacije vremena, ne bi mogli da stignu do površine Zemlje, jer je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c·T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≈500m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da bi polovina miona sa 20km visine stigla do površine Zemlje, potrebno je da se za posmatrača na povšini Zemlje vreme poluraspada produži ~40 puta, odnosno </a:t>
            </a:r>
            <a:r>
              <a:rPr lang="el-G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≈ 40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, što za brzinu miona onda daje 0,9997c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ova vrednost brzine se dobro slaže sa onom koja odgovara njihovoj srednjoj energiji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ako bi posmatrač putovao zajedno sa mionom, za njega bi taj mion mirovao, tako da bi posmatrač u tom sistemu merio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=1,53 </a:t>
            </a:r>
            <a:r>
              <a:rPr lang="el-G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, pa bi mion pre raspada opet mogao da pređe svega 500m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zbog kontrakcije dužine, tih 500m u sistemu miona zapravo je 20km u nepokretom sistemu, tako da opet mioni mogu da stignu do površine Zemlje</a:t>
            </a:r>
            <a:endParaRPr lang="sr-Latn-R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Relativističko sabiranje brzina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6077"/>
            <a:ext cx="876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zamislimo da se mion udaljava od nas brzinom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v=0,8c</a:t>
            </a:r>
            <a:r>
              <a:rPr lang="sr-Latn-RS" dirty="0" smtClean="0">
                <a:solidFill>
                  <a:srgbClr val="002060"/>
                </a:solidFill>
              </a:rPr>
              <a:t> i da se u nekom trenutku raspadne na elektron i 2 neutrina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elektron nastavlja da se kreće istim pravcem, sa brzinom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u’=0,7c </a:t>
            </a:r>
            <a:r>
              <a:rPr lang="sr-Latn-RS" dirty="0" smtClean="0">
                <a:solidFill>
                  <a:srgbClr val="002060"/>
                </a:solidFill>
              </a:rPr>
              <a:t>u odnosu na tačku u kojoj se mion raspao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klasična mehanika: brzina elektrona u odnosu na nas je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v+u’=1,5c</a:t>
            </a:r>
            <a:r>
              <a:rPr lang="sr-Latn-RS" dirty="0" smtClean="0">
                <a:solidFill>
                  <a:srgbClr val="002060"/>
                </a:solidFill>
              </a:rPr>
              <a:t>!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posmatrajmo 2 ISR, S i S’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S’ se kreće brzinom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dirty="0" smtClean="0">
                <a:solidFill>
                  <a:srgbClr val="002060"/>
                </a:solidFill>
              </a:rPr>
              <a:t> u odnosu na S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neko telo se kreće brzinom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 u odnosu na S – kojom se brzinom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u’</a:t>
            </a:r>
            <a:r>
              <a:rPr lang="sr-Latn-RS" dirty="0" smtClean="0">
                <a:solidFill>
                  <a:srgbClr val="002060"/>
                </a:solidFill>
              </a:rPr>
              <a:t> to telo kreće u odnosu na S’?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/>
            <a:endParaRPr lang="sr-Latn-RS" dirty="0" smtClean="0">
              <a:solidFill>
                <a:srgbClr val="002060"/>
              </a:solidFill>
            </a:endParaRPr>
          </a:p>
          <a:p>
            <a:pPr indent="117475"/>
            <a:r>
              <a:rPr lang="sr-Latn-RS" dirty="0" smtClean="0">
                <a:solidFill>
                  <a:srgbClr val="002060"/>
                </a:solidFill>
              </a:rPr>
              <a:t>                                                             - </a:t>
            </a:r>
            <a:r>
              <a:rPr lang="sr-Latn-RS" b="1" dirty="0" smtClean="0">
                <a:solidFill>
                  <a:srgbClr val="002060"/>
                </a:solidFill>
              </a:rPr>
              <a:t>relativistički izraz za sabiranje kolinearnih brzina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0" y="3581400"/>
          <a:ext cx="3949700" cy="593725"/>
        </p:xfrm>
        <a:graphic>
          <a:graphicData uri="http://schemas.openxmlformats.org/presentationml/2006/ole">
            <p:oleObj spid="_x0000_s74754" name="Equation" r:id="rId3" imgW="2616120" imgH="393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6800" y="4267200"/>
          <a:ext cx="3957638" cy="2054225"/>
        </p:xfrm>
        <a:graphic>
          <a:graphicData uri="http://schemas.openxmlformats.org/presentationml/2006/ole">
            <p:oleObj spid="_x0000_s74755" name="Equation" r:id="rId4" imgW="2641320" imgH="137160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443038" y="4648200"/>
            <a:ext cx="228600" cy="609600"/>
            <a:chOff x="3048000" y="4648200"/>
            <a:chExt cx="228600" cy="609600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3124200" y="4648200"/>
              <a:ext cx="152400" cy="1524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3048000" y="5105400"/>
              <a:ext cx="152400" cy="1524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378518" y="4191000"/>
            <a:ext cx="731520" cy="1371600"/>
            <a:chOff x="4983480" y="4191000"/>
            <a:chExt cx="731520" cy="1371600"/>
          </a:xfrm>
        </p:grpSpPr>
        <p:sp>
          <p:nvSpPr>
            <p:cNvPr id="16" name="Oval 15"/>
            <p:cNvSpPr/>
            <p:nvPr/>
          </p:nvSpPr>
          <p:spPr>
            <a:xfrm>
              <a:off x="4983480" y="4191000"/>
              <a:ext cx="304800" cy="7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10200" y="4800600"/>
              <a:ext cx="304800" cy="7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Relativističko sabiranje brzina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6077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bilo kakvim sabiranjem brzina manjih od c nemoguće je dostići brzinu svetlosti!</a:t>
            </a: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brzina svetlosti – granična brzina u prirodi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primer sa raspadom miona: dobija se da je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ograničenje brzine ne znači da impuls i energija ne mogu beskonačno da rastu – sa porastom brzine raste i masa tela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5780" name="Object 3"/>
          <p:cNvGraphicFramePr>
            <a:graphicFrameLocks noChangeAspect="1"/>
          </p:cNvGraphicFramePr>
          <p:nvPr/>
        </p:nvGraphicFramePr>
        <p:xfrm>
          <a:off x="3375025" y="1371600"/>
          <a:ext cx="2263775" cy="874712"/>
        </p:xfrm>
        <a:graphic>
          <a:graphicData uri="http://schemas.openxmlformats.org/presentationml/2006/ole">
            <p:oleObj spid="_x0000_s75780" name="Equation" r:id="rId3" imgW="1511280" imgH="583920" progId="Equation.3">
              <p:embed/>
            </p:oleObj>
          </a:graphicData>
        </a:graphic>
      </p:graphicFrame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2438400" y="3316288"/>
          <a:ext cx="3841750" cy="874712"/>
        </p:xfrm>
        <a:graphic>
          <a:graphicData uri="http://schemas.openxmlformats.org/presentationml/2006/ole">
            <p:oleObj spid="_x0000_s75781" name="Equation" r:id="rId4" imgW="256536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Relativistički interval i njegova invarijantnost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Relativistički interval i njegova invarijantnost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6077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klasična mehanika: 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prostor i vreme apsolutni – vremenski i prostorni intervali (dužine) isti u svim ISR – invarijantni u odnosu na Galilejeve transformacije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vreme i radijus-vektor tačke (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x, y, z</a:t>
            </a:r>
            <a:r>
              <a:rPr lang="sr-Latn-RS" dirty="0" smtClean="0">
                <a:solidFill>
                  <a:srgbClr val="002060"/>
                </a:solidFill>
              </a:rPr>
              <a:t>):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r>
              <a:rPr lang="sr-Latn-RS" b="1" dirty="0" smtClean="0">
                <a:solidFill>
                  <a:srgbClr val="002060"/>
                </a:solidFill>
              </a:rPr>
              <a:t>relativistička mehanika: 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brzina svetlosti ista u svim ISR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ako se u jednom ISR svetlosni talas prostire iz koordinatnog početka, svetlosni front u tačku (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x, y, z</a:t>
            </a:r>
            <a:r>
              <a:rPr lang="sr-Latn-RS" dirty="0" smtClean="0">
                <a:solidFill>
                  <a:srgbClr val="002060"/>
                </a:solidFill>
              </a:rPr>
              <a:t>), koja je od koordinatnog početka udaljena                          stići posle 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t=r/c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veza između koortinata i vremena (</a:t>
            </a:r>
            <a:r>
              <a:rPr lang="sr-Latn-RS" b="1" dirty="0" smtClean="0">
                <a:solidFill>
                  <a:srgbClr val="002060"/>
                </a:solidFill>
              </a:rPr>
              <a:t>relativistički interval</a:t>
            </a:r>
            <a:r>
              <a:rPr lang="sr-Latn-RS" dirty="0" smtClean="0">
                <a:solidFill>
                  <a:srgbClr val="002060"/>
                </a:solidFill>
              </a:rPr>
              <a:t>):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relativistički interval jednak nuli u svakom ISR, invarijantan u odnosu na Lorencove transformacije – dobijen pod istom pretpostavkom kao i transformacije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metrika – koordinate su (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x, y, z, ict</a:t>
            </a:r>
            <a:r>
              <a:rPr lang="sr-Latn-RS" dirty="0" smtClean="0">
                <a:solidFill>
                  <a:srgbClr val="002060"/>
                </a:solidFill>
              </a:rPr>
              <a:t>) u odgovarajućem 4D prostoru (prostor Minkovskog)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prostor i vreme nisu nezavisni </a:t>
            </a:r>
            <a:r>
              <a:rPr lang="sr-Latn-RS" dirty="0" smtClean="0">
                <a:solidFill>
                  <a:srgbClr val="002060"/>
                </a:solidFill>
              </a:rPr>
              <a:t>– predstavljaju </a:t>
            </a:r>
            <a:r>
              <a:rPr lang="sr-Latn-RS" b="1" dirty="0" smtClean="0">
                <a:solidFill>
                  <a:srgbClr val="002060"/>
                </a:solidFill>
              </a:rPr>
              <a:t>4D prostorno-vremenski kontinuum</a:t>
            </a:r>
            <a:r>
              <a:rPr lang="sr-Latn-RS" dirty="0" smtClean="0">
                <a:solidFill>
                  <a:srgbClr val="002060"/>
                </a:solidFill>
              </a:rPr>
              <a:t> u kome se odvijaju sve prirodne pojave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89063" y="2209800"/>
          <a:ext cx="6376987" cy="758825"/>
        </p:xfrm>
        <a:graphic>
          <a:graphicData uri="http://schemas.openxmlformats.org/presentationml/2006/ole">
            <p:oleObj spid="_x0000_s78850" name="Equation" r:id="rId3" imgW="4267080" imgH="50796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56175" y="4021138"/>
          <a:ext cx="1089025" cy="347662"/>
        </p:xfrm>
        <a:graphic>
          <a:graphicData uri="http://schemas.openxmlformats.org/presentationml/2006/ole">
            <p:oleObj spid="_x0000_s78851" name="Equation" r:id="rId4" imgW="876240" imgH="2793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97262" y="4724400"/>
          <a:ext cx="2065338" cy="347663"/>
        </p:xfrm>
        <a:graphic>
          <a:graphicData uri="http://schemas.openxmlformats.org/presentationml/2006/ole">
            <p:oleObj spid="_x0000_s78852" name="Equation" r:id="rId5" imgW="13586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Relativistički interval i njegova invarijantnost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536680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relativistički interval                                           </a:t>
            </a:r>
            <a:r>
              <a:rPr lang="sr-Latn-RS" dirty="0" smtClean="0">
                <a:solidFill>
                  <a:srgbClr val="002060"/>
                </a:solidFill>
              </a:rPr>
              <a:t>- prostorni i vremenski delovi isti po apsolutnoj vrednosti – rastojanje između događaja u prostoru, povezanih prostiranjem svetlosti – </a:t>
            </a:r>
            <a:r>
              <a:rPr lang="sr-Latn-RS" b="1" dirty="0" smtClean="0">
                <a:solidFill>
                  <a:srgbClr val="002060"/>
                </a:solidFill>
              </a:rPr>
              <a:t>interval svetlosnog tipa</a:t>
            </a: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ako je brzina procesa koji povezuje događaje manja od c, vremenski deo relativističkog intervala po modulu je veći od prostornog; takav interval, čija je vrednost manja od nule – </a:t>
            </a:r>
            <a:r>
              <a:rPr lang="sr-Latn-RS" b="1" dirty="0" smtClean="0">
                <a:solidFill>
                  <a:srgbClr val="002060"/>
                </a:solidFill>
              </a:rPr>
              <a:t>interval vremenskog tipa</a:t>
            </a: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ako bi prostorni deo bio veči od vremenskog (</a:t>
            </a:r>
            <a:r>
              <a:rPr lang="sr-Latn-RS" b="1" dirty="0" smtClean="0">
                <a:solidFill>
                  <a:srgbClr val="002060"/>
                </a:solidFill>
              </a:rPr>
              <a:t>interval prostornog tipa</a:t>
            </a:r>
            <a:r>
              <a:rPr lang="sr-Latn-RS" dirty="0" smtClean="0">
                <a:solidFill>
                  <a:srgbClr val="002060"/>
                </a:solidFill>
              </a:rPr>
              <a:t>), interakcija bi se prenosila brzinom većom od c, što znači da takvih intervala nema u realnosti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invarijantnost intervala – događaji koji nisu povezani u jednom, ne mogu biti povezani ni u ma kom drugom ISR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0463" y="1562953"/>
          <a:ext cx="2065337" cy="347663"/>
        </p:xfrm>
        <a:graphic>
          <a:graphicData uri="http://schemas.openxmlformats.org/presentationml/2006/ole">
            <p:oleObj spid="_x0000_s79876" name="Equation" r:id="rId3" imgW="13586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Inercijalni sistemi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10668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sr-Latn-RS" b="1" dirty="0" smtClean="0">
                <a:solidFill>
                  <a:srgbClr val="FF0000"/>
                </a:solidFill>
              </a:rPr>
              <a:t>ecijalna teorija relativnosti – STR </a:t>
            </a:r>
            <a:r>
              <a:rPr lang="sr-Latn-RS" dirty="0" smtClean="0">
                <a:solidFill>
                  <a:srgbClr val="002060"/>
                </a:solidFill>
              </a:rPr>
              <a:t>– Albert Ajnštajn, početak XX veka</a:t>
            </a:r>
          </a:p>
          <a:p>
            <a:pPr indent="117475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STR – nadogradnja klasične (Njutn-Galilejeve) mehanike</a:t>
            </a:r>
          </a:p>
          <a:p>
            <a:pPr indent="117475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Klasična mehanika – Njutnovi zakoni: zakon inercije, zakon sile, zakon akcije i reakcije</a:t>
            </a:r>
          </a:p>
          <a:p>
            <a:pPr indent="117475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i="1" dirty="0" smtClean="0">
                <a:solidFill>
                  <a:srgbClr val="002060"/>
                </a:solidFill>
              </a:rPr>
              <a:t>mirovanje, brzina, ubrzanje </a:t>
            </a:r>
            <a:r>
              <a:rPr lang="sr-Latn-RS" dirty="0" smtClean="0">
                <a:solidFill>
                  <a:srgbClr val="002060"/>
                </a:solidFill>
              </a:rPr>
              <a:t>– </a:t>
            </a:r>
            <a:r>
              <a:rPr lang="sr-Latn-RS" b="1" dirty="0" smtClean="0">
                <a:solidFill>
                  <a:srgbClr val="002060"/>
                </a:solidFill>
              </a:rPr>
              <a:t>sistem referencije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zakon inercije zavisi od izbora referentnog sistema</a:t>
            </a:r>
            <a:r>
              <a:rPr lang="sr-Latn-R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Ako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</a:t>
            </a:r>
            <a:r>
              <a:rPr lang="en-US" dirty="0" smtClean="0">
                <a:solidFill>
                  <a:srgbClr val="002060"/>
                </a:solidFill>
              </a:rPr>
              <a:t> u </a:t>
            </a:r>
            <a:r>
              <a:rPr lang="en-US" dirty="0" err="1" smtClean="0">
                <a:solidFill>
                  <a:srgbClr val="002060"/>
                </a:solidFill>
              </a:rPr>
              <a:t>hipotetičnom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liftu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koji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slobodno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ispusti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kuglicu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primećuje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kuglica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lebdi</a:t>
            </a:r>
            <a:r>
              <a:rPr lang="en-US" dirty="0" smtClean="0">
                <a:solidFill>
                  <a:srgbClr val="002060"/>
                </a:solidFill>
              </a:rPr>
              <a:t> pored </a:t>
            </a:r>
            <a:r>
              <a:rPr lang="en-US" dirty="0" err="1" smtClean="0">
                <a:solidFill>
                  <a:srgbClr val="002060"/>
                </a:solidFill>
              </a:rPr>
              <a:t>njega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Pošto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kuglicu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deluje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Zemljine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teže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znači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en-US" dirty="0" smtClean="0">
                <a:solidFill>
                  <a:srgbClr val="002060"/>
                </a:solidFill>
              </a:rPr>
              <a:t> u </a:t>
            </a:r>
            <a:r>
              <a:rPr lang="en-US" dirty="0" err="1" smtClean="0">
                <a:solidFill>
                  <a:srgbClr val="002060"/>
                </a:solidFill>
              </a:rPr>
              <a:t>sistemu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referencije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posmatrača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odnosno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lifta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koji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slobodno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pada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b="1" dirty="0" smtClean="0">
                <a:solidFill>
                  <a:srgbClr val="002060"/>
                </a:solidFill>
              </a:rPr>
              <a:t>ne </a:t>
            </a:r>
            <a:r>
              <a:rPr lang="en-US" b="1" dirty="0" err="1" smtClean="0">
                <a:solidFill>
                  <a:srgbClr val="002060"/>
                </a:solidFill>
              </a:rPr>
              <a:t>važi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zakon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inercije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inercijalni referentni sistemi – sistemi u kojima važi zakon inercije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mehaničke pojave se u različitim inercijalnim sistemima odvijaju na isti način, ali ako  iz jednog ISR posmatramo pojavu koja se odvija u drugom ISR, ta pojava nam može izgledati drugačije nego posmatraču koji se nalazi u tom drugom ISR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Relativistička dinamika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Masa i energija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86683"/>
            <a:ext cx="876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Za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formulaciju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relativističke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dinamike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potrebno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je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zadovoljiti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dva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zahteva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Invarijantnost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zakona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dinamike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odnosu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Lorencove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transformacije</a:t>
            </a:r>
            <a:endParaRPr lang="ru-RU" dirty="0" smtClean="0">
              <a:solidFill>
                <a:srgbClr val="FF000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Dinamičke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veličine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masa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impuls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sila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energija</a:t>
            </a:r>
            <a:r>
              <a:rPr lang="ru-RU" dirty="0" smtClean="0">
                <a:solidFill>
                  <a:srgbClr val="FF0000"/>
                </a:solidFill>
              </a:rPr>
              <a:t>...)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svim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inercijalnim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sistemima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moraju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biti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povezane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istim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zakonima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kao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klasičnoj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mehanici</a:t>
            </a:r>
            <a:endParaRPr lang="sr-Latn-RS" dirty="0" smtClean="0">
              <a:solidFill>
                <a:srgbClr val="FF000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FF000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posmatrajmo šta se dešava kada na telo deluje sila i kada je brzina tela već toliko blizu brzini svetlosti, da je njen dalji priraštaj toliko mali, da ne možemo da ga izmerimo → delovanje sile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RS" dirty="0" smtClean="0">
                <a:solidFill>
                  <a:srgbClr val="002060"/>
                </a:solidFill>
              </a:rPr>
              <a:t> više ne dovodi do povećanja brzine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II Njutnov zakon: sila je jednaka promeni impulsa u jedinici vremena → ako nema povećanja brzine, onda se </a:t>
            </a:r>
            <a:r>
              <a:rPr lang="sr-Latn-RS" b="1" dirty="0" smtClean="0">
                <a:solidFill>
                  <a:srgbClr val="002060"/>
                </a:solidFill>
              </a:rPr>
              <a:t>povećava masa</a:t>
            </a:r>
            <a:r>
              <a:rPr lang="sr-Latn-RS" dirty="0" smtClean="0">
                <a:solidFill>
                  <a:srgbClr val="002060"/>
                </a:solidFill>
              </a:rPr>
              <a:t>!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ako sila deluje neko kratko vreme, </a:t>
            </a:r>
            <a:r>
              <a:rPr lang="el-G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dirty="0" smtClean="0">
                <a:solidFill>
                  <a:srgbClr val="002060"/>
                </a:solidFill>
              </a:rPr>
              <a:t>, za to vreme telo pređe put 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dirty="0" smtClean="0">
                <a:solidFill>
                  <a:srgbClr val="002060"/>
                </a:solidFill>
              </a:rPr>
              <a:t>, pa je rad sile: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brzina više ne može da raste – rad sile menja kinetičku energiju za </a:t>
            </a:r>
            <a:r>
              <a:rPr lang="el-G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dirty="0" smtClean="0">
                <a:solidFill>
                  <a:srgbClr val="002060"/>
                </a:solidFill>
              </a:rPr>
              <a:t>,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3962400"/>
          <a:ext cx="4278313" cy="595313"/>
        </p:xfrm>
        <a:graphic>
          <a:graphicData uri="http://schemas.openxmlformats.org/presentationml/2006/ole">
            <p:oleObj spid="_x0000_s80899" name="Equation" r:id="rId3" imgW="283176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29000" y="4953000"/>
          <a:ext cx="2220913" cy="593725"/>
        </p:xfrm>
        <a:graphic>
          <a:graphicData uri="http://schemas.openxmlformats.org/presentationml/2006/ole">
            <p:oleObj spid="_x0000_s80900" name="Equation" r:id="rId4" imgW="1473120" imgH="393480" progId="Equation.3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3992563" y="5857875"/>
          <a:ext cx="1092200" cy="306388"/>
        </p:xfrm>
        <a:graphic>
          <a:graphicData uri="http://schemas.openxmlformats.org/presentationml/2006/ole">
            <p:oleObj spid="_x0000_s80901" name="Equation" r:id="rId5" imgW="723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Masa i energija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86683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                       - ekvivalencija mase i energije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konetička energija – sposobnost tela da vrši rad usled svog kretanja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porast kinetičke energije povezan je sa porastom mase tela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ekvivalencija mase i energije: </a:t>
            </a:r>
            <a:r>
              <a:rPr lang="sr-Latn-RS" b="1" dirty="0" smtClean="0">
                <a:solidFill>
                  <a:srgbClr val="002060"/>
                </a:solidFill>
              </a:rPr>
              <a:t>energija ima inerciju, ali i masa sadrži energiju</a:t>
            </a: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b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ova relacija važi za sve brzine (uključujući i nultu), kao i za sve vidove energije (npr. toplotnu), ne samo za kinetičku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457200" y="1095375"/>
          <a:ext cx="1092200" cy="306388"/>
        </p:xfrm>
        <a:graphic>
          <a:graphicData uri="http://schemas.openxmlformats.org/presentationml/2006/ole">
            <p:oleObj spid="_x0000_s81924" name="Equation" r:id="rId3" imgW="723600" imgH="203040" progId="Equation.3">
              <p:embed/>
            </p:oleObj>
          </a:graphicData>
        </a:graphic>
      </p:graphicFrame>
      <p:pic>
        <p:nvPicPr>
          <p:cNvPr id="81927" name="Picture 7" descr="http://www.factfixx.com/wp-content/uploads/2011/11/emc2-Albert-Einstein-19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743200"/>
            <a:ext cx="45243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Masa i energija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86683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teoriji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relativnosti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razlikujemo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tela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mirovanju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tela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kretanju</a:t>
            </a:r>
            <a:endParaRPr lang="ru-RU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Relacija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povezuje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mirovanja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kretanju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Masa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tela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mirovanju</a:t>
            </a:r>
            <a:r>
              <a:rPr lang="ru-RU" dirty="0" smtClean="0">
                <a:solidFill>
                  <a:srgbClr val="002060"/>
                </a:solidFill>
              </a:rPr>
              <a:t> (m</a:t>
            </a:r>
            <a:r>
              <a:rPr lang="ru-RU" baseline="-25000" dirty="0" smtClean="0">
                <a:solidFill>
                  <a:srgbClr val="002060"/>
                </a:solidFill>
              </a:rPr>
              <a:t>0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en-US" dirty="0" err="1" smtClean="0">
                <a:solidFill>
                  <a:srgbClr val="002060"/>
                </a:solidFill>
              </a:rPr>
              <a:t>invarijantna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svim</a:t>
            </a:r>
            <a:r>
              <a:rPr lang="sr-Latn-RS" dirty="0" smtClean="0">
                <a:solidFill>
                  <a:srgbClr val="002060"/>
                </a:solidFill>
              </a:rPr>
              <a:t> ISR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masa mirovanja – najmanja masa koju telo može da ima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energija mirovanja </a:t>
            </a:r>
            <a:r>
              <a:rPr lang="sr-Latn-RS" dirty="0" smtClean="0">
                <a:solidFill>
                  <a:srgbClr val="002060"/>
                </a:solidFill>
              </a:rPr>
              <a:t>– energija koju telo poseduje samo zato što ima masu: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svaki porast kinetičke energije sabira se sa energijom mirovanja u </a:t>
            </a:r>
            <a:r>
              <a:rPr lang="sr-Latn-RS" b="1" dirty="0" smtClean="0">
                <a:solidFill>
                  <a:srgbClr val="002060"/>
                </a:solidFill>
              </a:rPr>
              <a:t>totalnu energiju</a:t>
            </a:r>
            <a:r>
              <a:rPr lang="sr-Latn-RS" dirty="0" smtClean="0">
                <a:solidFill>
                  <a:srgbClr val="002060"/>
                </a:solidFill>
              </a:rPr>
              <a:t>, koja određuje inerciju tela date kinetičke energije:  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E = E</a:t>
            </a:r>
            <a:r>
              <a:rPr lang="sr-Latn-R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 + T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totalnoj energiji odgovara relativistička masa: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relativistička kinetička energija: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05200" y="1752600"/>
          <a:ext cx="1763713" cy="966788"/>
        </p:xfrm>
        <a:graphic>
          <a:graphicData uri="http://schemas.openxmlformats.org/presentationml/2006/ole">
            <p:oleObj spid="_x0000_s84995" name="Equation" r:id="rId3" imgW="1180800" imgH="647640" progId="Equation.3">
              <p:embed/>
            </p:oleObj>
          </a:graphicData>
        </a:graphic>
      </p:graphicFrame>
      <p:graphicFrame>
        <p:nvGraphicFramePr>
          <p:cNvPr id="84996" name="Object 5"/>
          <p:cNvGraphicFramePr>
            <a:graphicFrameLocks noChangeAspect="1"/>
          </p:cNvGraphicFramePr>
          <p:nvPr/>
        </p:nvGraphicFramePr>
        <p:xfrm>
          <a:off x="7372350" y="3289300"/>
          <a:ext cx="977900" cy="363538"/>
        </p:xfrm>
        <a:graphic>
          <a:graphicData uri="http://schemas.openxmlformats.org/presentationml/2006/ole">
            <p:oleObj spid="_x0000_s84996" name="Equation" r:id="rId4" imgW="64764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43400" y="4343400"/>
          <a:ext cx="712788" cy="598488"/>
        </p:xfrm>
        <a:graphic>
          <a:graphicData uri="http://schemas.openxmlformats.org/presentationml/2006/ole">
            <p:oleObj spid="_x0000_s84997" name="Equation" r:id="rId5" imgW="469800" imgH="393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19400" y="5321300"/>
          <a:ext cx="3556000" cy="365125"/>
        </p:xfrm>
        <a:graphic>
          <a:graphicData uri="http://schemas.openxmlformats.org/presentationml/2006/ole">
            <p:oleObj spid="_x0000_s84998" name="Equation" r:id="rId6" imgW="2349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Masa i energija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86683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za male brzine (</a:t>
            </a:r>
            <a:r>
              <a:rPr lang="sr-Latn-RS" b="1" dirty="0" smtClean="0">
                <a:solidFill>
                  <a:srgbClr val="002060"/>
                </a:solidFill>
              </a:rPr>
              <a:t>klasična aproksimacija</a:t>
            </a:r>
            <a:r>
              <a:rPr lang="sr-Latn-RS" dirty="0" smtClean="0">
                <a:solidFill>
                  <a:srgbClr val="002060"/>
                </a:solidFill>
              </a:rPr>
              <a:t>), Lorencov faktor se može razviti u red, pa uzeti samo I član: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za velike brzine (</a:t>
            </a:r>
            <a:r>
              <a:rPr lang="el-G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r-Latn-R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&gt;&gt; 1</a:t>
            </a:r>
            <a:r>
              <a:rPr lang="sr-Latn-RS" dirty="0" smtClean="0">
                <a:solidFill>
                  <a:srgbClr val="002060"/>
                </a:solidFill>
              </a:rPr>
              <a:t>, ultrarelativistička aproksimacija), totalna energija svodi se na kinetičku: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667000" y="1066800"/>
          <a:ext cx="3556000" cy="365125"/>
        </p:xfrm>
        <a:graphic>
          <a:graphicData uri="http://schemas.openxmlformats.org/presentationml/2006/ole">
            <p:oleObj spid="_x0000_s86021" name="Equation" r:id="rId3" imgW="2349360" imgH="2412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14600" y="2209800"/>
          <a:ext cx="3921125" cy="1262063"/>
        </p:xfrm>
        <a:graphic>
          <a:graphicData uri="http://schemas.openxmlformats.org/presentationml/2006/ole">
            <p:oleObj spid="_x0000_s86022" name="Equation" r:id="rId4" imgW="2603160" imgH="83808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71775" y="4151312"/>
          <a:ext cx="3400425" cy="649288"/>
        </p:xfrm>
        <a:graphic>
          <a:graphicData uri="http://schemas.openxmlformats.org/presentationml/2006/ole">
            <p:oleObj spid="_x0000_s86023" name="Equation" r:id="rId5" imgW="22604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Energija mirovanja i unutrašnja energija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14400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može li se energija mirovanja transformisati u druge oblike energije?</a:t>
            </a:r>
          </a:p>
          <a:p>
            <a:endParaRPr lang="sr-Latn-RS" dirty="0" smtClean="0">
              <a:solidFill>
                <a:srgbClr val="FF0000"/>
              </a:solidFill>
            </a:endParaRPr>
          </a:p>
          <a:p>
            <a:pPr indent="236538">
              <a:buFont typeface="+mj-lt"/>
              <a:buAutoNum type="arabicPeriod"/>
            </a:pPr>
            <a:r>
              <a:rPr lang="sr-Latn-RS" b="1" i="1" dirty="0" smtClean="0">
                <a:solidFill>
                  <a:srgbClr val="002060"/>
                </a:solidFill>
              </a:rPr>
              <a:t>vezani sistemi čestica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energija veze napušta sistem najčešće u vidu EM talasa odgovarajuće energije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ako to zračenje apsorbuje neki drugi sistem, povećaće mu se energija/masa za taj iznos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“Zračenje prenosi inerciju sa tela na telo” – Ajnštajn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masa i energija se ne održavaju nezavisno – održava se masa-energija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energija mirovanja vezanog sistema jednaka je prostom zbiru energija mirovanja sastavnih delića umanjenom za ukupnu energiju veze tih delića 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RS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dirty="0" smtClean="0">
                <a:solidFill>
                  <a:srgbClr val="002060"/>
                </a:solidFill>
              </a:rPr>
              <a:t> – ukupna energija veze; masa mirovanja sistema se smanjila za iznos energije veze!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Ova masa, koja u vidu energije napušta sistem prilikom vezivanja – </a:t>
            </a:r>
            <a:r>
              <a:rPr lang="sr-Latn-RS" b="1" dirty="0" smtClean="0">
                <a:solidFill>
                  <a:srgbClr val="002060"/>
                </a:solidFill>
              </a:rPr>
              <a:t>defekt mase</a:t>
            </a:r>
            <a:r>
              <a:rPr lang="sr-Latn-RS" dirty="0" smtClean="0">
                <a:solidFill>
                  <a:srgbClr val="002060"/>
                </a:solidFill>
              </a:rPr>
              <a:t>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kinetičke energije čestica koje sačinjavaju sistem manje su od potencijalnih energija privlačnih interakcija koje sistem drže na okupu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potencijalna energija slobodnih čestica jednaka nuli → </a:t>
            </a:r>
            <a:r>
              <a:rPr lang="sr-Latn-RS" b="1" dirty="0" smtClean="0">
                <a:solidFill>
                  <a:srgbClr val="002060"/>
                </a:solidFill>
              </a:rPr>
              <a:t>potencijalne energije u privlačnim interakcijama su negativne – ukupna mehanička energija vezanog sistema je negativna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886200" y="4038600"/>
          <a:ext cx="1169988" cy="365125"/>
        </p:xfrm>
        <a:graphic>
          <a:graphicData uri="http://schemas.openxmlformats.org/presentationml/2006/ole">
            <p:oleObj spid="_x0000_s87046" name="Equation" r:id="rId3" imgW="774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Energija mirovanja i unutrašnja energija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86683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6538">
              <a:buFont typeface="+mj-lt"/>
              <a:buAutoNum type="arabicPeriod"/>
            </a:pPr>
            <a:r>
              <a:rPr lang="sr-Latn-RS" b="1" i="1" dirty="0" smtClean="0">
                <a:solidFill>
                  <a:srgbClr val="002060"/>
                </a:solidFill>
              </a:rPr>
              <a:t>vezani sistemi čestica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ako usled interakcije sa okolinom kinetičke energije postanu veće od potencijalnih, vezani sistem se raspada (topljenje)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nuklearni procesi – energije veze velike u odnosu na energije mirovanja sastavnih čestica – izražen defekt mase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oslobađanje energije je rezultat povećanja energije veze sistema – masa sistema se smanjuje → energija se oslobađa na račun smanjenja mase sistema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733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86200" y="33528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povećanje kinetičke energije sistema (zagrevanje) smanjuje energiju veze (defekt mase) – masa tela raste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povećanje potencijalne energije (sistem se jače vezuje) – raste energija veze – masa se smanjuje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Energija mirovanja i unutrašnja energija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86683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6538">
              <a:buFont typeface="+mj-lt"/>
              <a:buAutoNum type="arabicPeriod" startAt="2"/>
            </a:pPr>
            <a:r>
              <a:rPr lang="sr-Latn-RS" b="1" i="1" dirty="0" smtClean="0">
                <a:solidFill>
                  <a:srgbClr val="002060"/>
                </a:solidFill>
              </a:rPr>
              <a:t>elementarne čestice</a:t>
            </a:r>
          </a:p>
          <a:p>
            <a:pPr indent="236538">
              <a:buFont typeface="+mj-lt"/>
              <a:buAutoNum type="arabicPeriod" startAt="2"/>
            </a:pPr>
            <a:endParaRPr lang="sr-Latn-RS" b="1" i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elementarne čestice su elementarne, nisu sastavljene ni od čega jednostavnijeg – nisu vezana stanja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pošto nemaju unutrašnju strukturu, njihove mase/energije mirovanja su stalne i nepromenljive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ne može se osloboditi samo deo njihove energije mirovanja, već sve ili ništa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raspad nestabilnih čestica – umesto nestale čestice nastaju druge, uz održanje totalne relativističke energije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proces stvaranja čestica u sudaračima – stvaraju se nove čestice na račun energije interagujućih čestica , opet poštujući održanje totalne relativističke energije, kao i zakona održanja impulsa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Relativistički impuls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86683"/>
            <a:ext cx="876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intenzitet 3D relativističkog impulsa: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relativistička veza između impulsa i energije (kvadriramo izraz za totalnu energiju):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veza između energije i impulsa za čestice čija je masa mirovanja 0 (fotoni):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izrazimo masu mirovanja: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masa mirovanja ista u svim ISR → i desna strana gornjeg izraza mora biti invarijantna u odnosu na Lorencove transformacije; za bezmasene čestice gornji izraz postaje: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3D impulsi treba da se transformišu kao prostorne koorrinate, a energija kao vreme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86200" y="1371600"/>
          <a:ext cx="1444625" cy="346075"/>
        </p:xfrm>
        <a:graphic>
          <a:graphicData uri="http://schemas.openxmlformats.org/presentationml/2006/ole">
            <p:oleObj spid="_x0000_s89091" name="Equation" r:id="rId3" imgW="95220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14600" y="1981200"/>
          <a:ext cx="4195763" cy="438150"/>
        </p:xfrm>
        <a:graphic>
          <a:graphicData uri="http://schemas.openxmlformats.org/presentationml/2006/ole">
            <p:oleObj spid="_x0000_s89092" name="Equation" r:id="rId4" imgW="2793960" imgH="291960" progId="Equation.3">
              <p:embed/>
            </p:oleObj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533400" y="4876800"/>
            <a:ext cx="2133600" cy="1524000"/>
          </a:xfrm>
          <a:prstGeom prst="triangle">
            <a:avLst>
              <a:gd name="adj" fmla="val 4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641246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4980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pc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5257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91400" y="2514600"/>
          <a:ext cx="850900" cy="303213"/>
        </p:xfrm>
        <a:graphic>
          <a:graphicData uri="http://schemas.openxmlformats.org/presentationml/2006/ole">
            <p:oleObj spid="_x0000_s89093" name="Equation" r:id="rId5" imgW="571320" imgH="20304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733800" y="2971800"/>
          <a:ext cx="1654175" cy="365125"/>
        </p:xfrm>
        <a:graphic>
          <a:graphicData uri="http://schemas.openxmlformats.org/presentationml/2006/ole">
            <p:oleObj spid="_x0000_s89094" name="Equation" r:id="rId6" imgW="1091880" imgH="241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54412" y="3863975"/>
          <a:ext cx="2084388" cy="631825"/>
        </p:xfrm>
        <a:graphic>
          <a:graphicData uri="http://schemas.openxmlformats.org/presentationml/2006/ole">
            <p:oleObj spid="_x0000_s89095" name="Equation" r:id="rId7" imgW="1384200" imgH="419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47244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relativistička veza energije i impulsa dovela do razumevanja antisveta – matematički ispravno bi bilo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“+” – “obična” materija; “-” - antičestice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4800600" y="5353050"/>
          <a:ext cx="1868487" cy="438150"/>
        </p:xfrm>
        <a:graphic>
          <a:graphicData uri="http://schemas.openxmlformats.org/presentationml/2006/ole">
            <p:oleObj spid="_x0000_s89096" name="Equation" r:id="rId8" imgW="124452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Klasični princip relativnosti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1430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predmet koji ispustimo kada smo u vozu koji se kreće ravnomerno pravolinijski pašće vertikalno naniže, baš kao što bi pao i ako bismo se nalazili na peronu – </a:t>
            </a:r>
            <a:r>
              <a:rPr lang="sr-Latn-RS" b="1" dirty="0" smtClean="0">
                <a:solidFill>
                  <a:srgbClr val="002060"/>
                </a:solidFill>
              </a:rPr>
              <a:t>slobodni pad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posmatrač koji sa perona posmatra predmet koji ispuštamo u vozu koji se kreće brzinom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dirty="0" smtClean="0">
                <a:solidFill>
                  <a:srgbClr val="002060"/>
                </a:solidFill>
              </a:rPr>
              <a:t> vidi horizontalni hitac sa početnom brzinom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r-Latn-RS" dirty="0" smtClean="0">
                <a:solidFill>
                  <a:srgbClr val="002060"/>
                </a:solidFill>
              </a:rPr>
              <a:t>– tačka u kojoj je predmet pao na pod voza udaljena je za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od tačke u koju bi predmet pao da voz miruje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ako svaku tačku putanje predeta “vratimo” za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, i posmatrač sa perona vidi pravu liniju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429000" cy="333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648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Galilejeve transformacije</a:t>
            </a:r>
            <a:r>
              <a:rPr lang="sr-Latn-RS" dirty="0" smtClean="0">
                <a:solidFill>
                  <a:srgbClr val="002060"/>
                </a:solidFill>
              </a:rPr>
              <a:t>:      </a:t>
            </a:r>
            <a:r>
              <a:rPr lang="sr-Latn-RS" b="1" i="1" dirty="0" smtClean="0">
                <a:latin typeface="Times New Roman" pitchFamily="18" charset="0"/>
                <a:cs typeface="Times New Roman" pitchFamily="18" charset="0"/>
              </a:rPr>
              <a:t>x’=x-vt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mehanički procesi izgledaju isto u svim ISR kada se na njih primene odgovarajuće Galilejeve transformacije – </a:t>
            </a:r>
            <a:r>
              <a:rPr lang="sr-Latn-RS" dirty="0" smtClean="0">
                <a:solidFill>
                  <a:srgbClr val="FF0000"/>
                </a:solidFill>
                <a:cs typeface="Times New Roman" pitchFamily="18" charset="0"/>
              </a:rPr>
              <a:t>zakoni klasične mehanike invarijantni su u odnosu na Galilejeve transformacije koordinata – </a:t>
            </a:r>
            <a:r>
              <a:rPr lang="sr-Latn-RS" b="1" dirty="0" smtClean="0">
                <a:solidFill>
                  <a:srgbClr val="FF0000"/>
                </a:solidFill>
                <a:cs typeface="Times New Roman" pitchFamily="18" charset="0"/>
              </a:rPr>
              <a:t>Galilejev (klasični) princip relativnosti</a:t>
            </a:r>
            <a:endParaRPr lang="sr-Latn-RS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klasična mehanika: prostor i vreme isti za posmatrače u svim ISR – </a:t>
            </a:r>
            <a:r>
              <a:rPr lang="sr-Latn-RS" b="1" dirty="0" smtClean="0">
                <a:solidFill>
                  <a:srgbClr val="002060"/>
                </a:solidFill>
                <a:cs typeface="Times New Roman" pitchFamily="18" charset="0"/>
              </a:rPr>
              <a:t>prostor i vreme su apsolutni</a:t>
            </a:r>
            <a:endParaRPr lang="en-US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Klasični princip relativnosti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svaku pojavu (događaj) u prirodi karakterišu 4 koordinate – 3 prostorne (x, y, z) i jedna vremenska (t)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(x, y, z, t) – ISR S koji miruje; (x’, y’, z’, t’) – ISR S’ koji se kreće brzinom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 u odnosu na S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408872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pretostavka: u početnom trenutku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t=t’=0 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koordinatni počeci S i S’ se poklapaju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tada (slika!):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x’=x-ut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y’=y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z’=z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t’=t 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– Galilejeve transformacije koordinata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t’=t </a:t>
            </a:r>
            <a:r>
              <a:rPr lang="sr-Latn-RS" dirty="0" smtClean="0">
                <a:solidFill>
                  <a:srgbClr val="002060"/>
                </a:solidFill>
                <a:cs typeface="Times New Roman" pitchFamily="18" charset="0"/>
              </a:rPr>
              <a:t>– apsolutno vreme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86013"/>
            <a:ext cx="38576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4618672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“</a:t>
            </a:r>
            <a:r>
              <a:rPr lang="en-US" i="1" dirty="0" err="1" smtClean="0">
                <a:solidFill>
                  <a:srgbClr val="002060"/>
                </a:solidFill>
              </a:rPr>
              <a:t>Apsolutno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istinsko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i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matematičko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vreme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samo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po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sebi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i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zbog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svoje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prirode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protiče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ravnomerno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i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nezavisno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od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bilo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kojeg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drugog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objekta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i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ono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se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još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naziva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trajanje</a:t>
            </a:r>
            <a:r>
              <a:rPr lang="sr-Latn-RS" dirty="0" smtClean="0">
                <a:solidFill>
                  <a:srgbClr val="002060"/>
                </a:solidFill>
              </a:rPr>
              <a:t>” – Njutn, Matematički principi prirodne filozofije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</a:rPr>
              <a:t>Ovakvo shvatanje vremena podrazumeva da se interakcije između čestica/tela prenose trenutno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Klasični princip relativnosti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14425"/>
            <a:ext cx="38576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0" y="1295400"/>
          <a:ext cx="3949700" cy="649288"/>
        </p:xfrm>
        <a:graphic>
          <a:graphicData uri="http://schemas.openxmlformats.org/presentationml/2006/ole">
            <p:oleObj spid="_x0000_s39938" name="Equation" r:id="rId4" imgW="262872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3276600"/>
            <a:ext cx="306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Klasični zakon sabiranja brzina: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52600" y="3581400"/>
          <a:ext cx="5521325" cy="649288"/>
        </p:xfrm>
        <a:graphic>
          <a:graphicData uri="http://schemas.openxmlformats.org/presentationml/2006/ole">
            <p:oleObj spid="_x0000_s39939" name="Equation" r:id="rId5" imgW="3670200" imgH="431640" progId="Equation.3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5715000" y="35052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05600" y="35052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05200" y="4419600"/>
          <a:ext cx="1809750" cy="301625"/>
        </p:xfrm>
        <a:graphic>
          <a:graphicData uri="http://schemas.openxmlformats.org/presentationml/2006/ole">
            <p:oleObj spid="_x0000_s39940" name="Equation" r:id="rId6" imgW="1218960" imgH="203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4648200"/>
            <a:ext cx="35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Slično, imajući u vidu da je </a:t>
            </a:r>
            <a:r>
              <a:rPr lang="sr-Latn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u=const</a:t>
            </a:r>
            <a:r>
              <a:rPr lang="sr-Latn-RS" dirty="0" smtClean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286000" y="5029200"/>
          <a:ext cx="4772025" cy="649288"/>
        </p:xfrm>
        <a:graphic>
          <a:graphicData uri="http://schemas.openxmlformats.org/presentationml/2006/ole">
            <p:oleObj spid="_x0000_s39941" name="Equation" r:id="rId7" imgW="3174840" imgH="4316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2400" y="5726668"/>
            <a:ext cx="639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r-Latn-RS" b="1" dirty="0" smtClean="0">
                <a:solidFill>
                  <a:srgbClr val="FF0000"/>
                </a:solidFill>
              </a:rPr>
              <a:t> ubrzanje je invarijantno u odnosu na Galilejeve transformacije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Klasični princip relativnosti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14425"/>
            <a:ext cx="38576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81625" y="1789112"/>
          <a:ext cx="2328863" cy="649288"/>
        </p:xfrm>
        <a:graphic>
          <a:graphicData uri="http://schemas.openxmlformats.org/presentationml/2006/ole">
            <p:oleObj spid="_x0000_s40962" name="Equation" r:id="rId4" imgW="154908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37338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interakcije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me</a:t>
            </a:r>
            <a:r>
              <a:rPr lang="sr-Latn-RS" dirty="0" smtClean="0">
                <a:solidFill>
                  <a:srgbClr val="002060"/>
                </a:solidFill>
              </a:rPr>
              <a:t>đ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česticama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jednake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svim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inercijalnim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sistemima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referencije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invarijantne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odnosu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Galilejeve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transformacije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FF0000"/>
                </a:solidFill>
              </a:rPr>
              <a:t>Njutnovi zakoni mehanike imaju isti oblik u svim ISR – Galilejev (klasični) princip relativnosti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Osnovni postulati specijalne teorije relativnosti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Koncept etra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495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niz eksperimenata sproveden kako bi se otkrilo postojanje te misteriozne supstance, ali nijedan nije dao pozitivan rezultat (podseća li ovo na savremeno traganje za “tamnom materijom”?)</a:t>
            </a:r>
            <a:endParaRPr lang="sr-Latn-RS" b="1" dirty="0" smtClean="0">
              <a:solidFill>
                <a:srgbClr val="FF0000"/>
              </a:solidFill>
            </a:endParaRPr>
          </a:p>
        </p:txBody>
      </p:sp>
      <p:pic>
        <p:nvPicPr>
          <p:cNvPr id="43012" name="Picture 4" descr="http://micro.magnet.fsu.edu/optics/timeline/people/antiqueimages/max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781049"/>
            <a:ext cx="1905000" cy="29527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0" y="808672"/>
            <a:ext cx="662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STR – kraj XIX i početak XX veka – detaljne studije elektromagnetnih pojava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elektromagnetne pojave – Maksvelova elektrodinamika – teorijska osnova celokupne elektrotehnike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problem Maksvelove elektrodinamike: prostiranje elektromagnetnih talasa – </a:t>
            </a:r>
            <a:r>
              <a:rPr lang="sr-Latn-RS" b="1" i="1" dirty="0" smtClean="0">
                <a:solidFill>
                  <a:srgbClr val="002060"/>
                </a:solidFill>
              </a:rPr>
              <a:t>svetlosni etar</a:t>
            </a:r>
            <a:r>
              <a:rPr lang="sr-Latn-RS" i="1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kao supstancijalna sredina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hipotetička supstanca koja ispunjava celi prostor i čije talasno kretanje odgovara prostiranju EM talasa kroz vakuum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etar bi morao da ima vrlo izražena elastična svojstva kako bi EM polja mogla da se kroz njega prostiru transverzalno, a da istovremeno ne pruža nikakav otpor kretanju supstancijalnih tela!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8631</TotalTime>
  <Words>3535</Words>
  <Application>Microsoft Office PowerPoint</Application>
  <PresentationFormat>On-screen Show (4:3)</PresentationFormat>
  <Paragraphs>315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Relativistička fizika</vt:lpstr>
      <vt:lpstr>Uvod – inercijalni sistemi i klasični princip relativnosti</vt:lpstr>
      <vt:lpstr>Inercijalni sistemi</vt:lpstr>
      <vt:lpstr>Klasični princip relativnosti</vt:lpstr>
      <vt:lpstr>Klasični princip relativnosti</vt:lpstr>
      <vt:lpstr>Klasični princip relativnosti</vt:lpstr>
      <vt:lpstr>Klasični princip relativnosti</vt:lpstr>
      <vt:lpstr>Osnovni postulati specijalne teorije relativnosti</vt:lpstr>
      <vt:lpstr>Koncept etra</vt:lpstr>
      <vt:lpstr>Majklson-Morlijev eksperiment</vt:lpstr>
      <vt:lpstr>Majklson-Morlijev eksperiment</vt:lpstr>
      <vt:lpstr>Osnovni postulati STR</vt:lpstr>
      <vt:lpstr>Lorencove transformacije</vt:lpstr>
      <vt:lpstr>Uvod</vt:lpstr>
      <vt:lpstr>Relativnost istovremenosti dva događaja</vt:lpstr>
      <vt:lpstr>Relativnost istovremenosti dva događaja</vt:lpstr>
      <vt:lpstr>Relativnost istovremenosti dva događaja</vt:lpstr>
      <vt:lpstr>Lorencove transformacije</vt:lpstr>
      <vt:lpstr>Lorencove transformacije</vt:lpstr>
      <vt:lpstr>Relativistički karakter prostora i vremena</vt:lpstr>
      <vt:lpstr>Kontrakcija dužine</vt:lpstr>
      <vt:lpstr>Kontrakcija dužine</vt:lpstr>
      <vt:lpstr>Dilatacija vremena</vt:lpstr>
      <vt:lpstr>Primer - mioni</vt:lpstr>
      <vt:lpstr>Relativističko sabiranje brzina</vt:lpstr>
      <vt:lpstr>Relativističko sabiranje brzina</vt:lpstr>
      <vt:lpstr>Relativistički interval i njegova invarijantnost</vt:lpstr>
      <vt:lpstr>Relativistički interval i njegova invarijantnost</vt:lpstr>
      <vt:lpstr>Relativistički interval i njegova invarijantnost</vt:lpstr>
      <vt:lpstr>Relativistička dinamika</vt:lpstr>
      <vt:lpstr>Masa i energija</vt:lpstr>
      <vt:lpstr>Masa i energija</vt:lpstr>
      <vt:lpstr>Masa i energija</vt:lpstr>
      <vt:lpstr>Masa i energija</vt:lpstr>
      <vt:lpstr>Energija mirovanja i unutrašnja energija</vt:lpstr>
      <vt:lpstr>Energija mirovanja i unutrašnja energija</vt:lpstr>
      <vt:lpstr>Energija mirovanja i unutrašnja energija</vt:lpstr>
      <vt:lpstr>Relativistički impuls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Fizika kao nauka o prirodi</dc:title>
  <dc:creator>ismil_000</dc:creator>
  <cp:lastModifiedBy>ismil_000</cp:lastModifiedBy>
  <cp:revision>356</cp:revision>
  <dcterms:created xsi:type="dcterms:W3CDTF">2015-09-01T09:44:23Z</dcterms:created>
  <dcterms:modified xsi:type="dcterms:W3CDTF">2016-09-18T15:07:12Z</dcterms:modified>
</cp:coreProperties>
</file>