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9" r:id="rId3"/>
    <p:sldId id="280" r:id="rId4"/>
    <p:sldId id="281" r:id="rId5"/>
    <p:sldId id="275" r:id="rId6"/>
    <p:sldId id="282" r:id="rId7"/>
    <p:sldId id="276" r:id="rId8"/>
    <p:sldId id="277" r:id="rId9"/>
    <p:sldId id="278" r:id="rId10"/>
    <p:sldId id="283" r:id="rId11"/>
    <p:sldId id="284" r:id="rId12"/>
    <p:sldId id="285" r:id="rId13"/>
    <p:sldId id="291" r:id="rId14"/>
    <p:sldId id="286" r:id="rId15"/>
    <p:sldId id="287" r:id="rId16"/>
    <p:sldId id="288" r:id="rId17"/>
    <p:sldId id="289" r:id="rId18"/>
    <p:sldId id="290" r:id="rId19"/>
    <p:sldId id="295" r:id="rId20"/>
    <p:sldId id="292" r:id="rId21"/>
    <p:sldId id="293" r:id="rId22"/>
    <p:sldId id="294" r:id="rId23"/>
    <p:sldId id="300" r:id="rId24"/>
    <p:sldId id="296" r:id="rId25"/>
    <p:sldId id="297" r:id="rId26"/>
    <p:sldId id="298" r:id="rId27"/>
    <p:sldId id="299" r:id="rId28"/>
    <p:sldId id="301" r:id="rId29"/>
    <p:sldId id="30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9.wmf"/><Relationship Id="rId7" Type="http://schemas.openxmlformats.org/officeDocument/2006/relationships/image" Target="../media/image14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1.wmf"/><Relationship Id="rId10" Type="http://schemas.openxmlformats.org/officeDocument/2006/relationships/image" Target="../media/image17.wmf"/><Relationship Id="rId4" Type="http://schemas.openxmlformats.org/officeDocument/2006/relationships/image" Target="../media/image10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9.wmf"/><Relationship Id="rId7" Type="http://schemas.openxmlformats.org/officeDocument/2006/relationships/image" Target="../media/image1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8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19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B7A41-EDDD-4445-BD00-4A824BEE3092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1CD40-30C7-46C8-BC86-87615389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15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CD40-30C7-46C8-BC86-87615389AC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076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CD40-30C7-46C8-BC86-87615389AC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89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CD40-30C7-46C8-BC86-87615389AC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79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17E0-3290-401B-BF7E-362B120568E1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3C0C-362D-4FBF-BA2D-C081CD5F7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478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</a:rPr>
              <a:t>Elektromagnetna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indukcija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478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Elektromagnetna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indukcija</a:t>
            </a:r>
            <a:r>
              <a:rPr lang="sr-Latn-RS" b="1" dirty="0" smtClean="0">
                <a:solidFill>
                  <a:srgbClr val="002060"/>
                </a:solidFill>
              </a:rPr>
              <a:t> u nepokretnom provodniku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Elektromagnetna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indukcija</a:t>
            </a:r>
            <a:r>
              <a:rPr lang="sr-Latn-RS" sz="3600" b="1" dirty="0" smtClean="0">
                <a:solidFill>
                  <a:srgbClr val="002060"/>
                </a:solidFill>
              </a:rPr>
              <a:t> u nepokretnom provodniku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295400"/>
            <a:ext cx="640080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vi-V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Elektromagnetna i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dukcija u nepokretnom provodniku ne može se objasniti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pomoću Lorencove sile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vi-V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Slobodna naelektrisanja nepokretnog provodnika koji je smešten u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promenljivom magnetnom polju 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primorana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su da se uređeno kreću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vi-V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Na nepokretna naelektrisanja ne može delovati magnetno polje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sr-Latn-R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akva naelektrisanja mogu biti pokrenuta samo dejstvom električnog polja, koje</a:t>
            </a:r>
            <a:r>
              <a:rPr lang="sr-Latn-R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je stvoreno promenljivim magnetnim poljem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vi-V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To je prvi shvatio Maksvel: u okolini vremenski promenljivog magnetnog polja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stvara se električno polje sa zatvorenim linijama sile, koje se naziva 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vrtložno</a:t>
            </a:r>
            <a:r>
              <a:rPr lang="sr-Latn-R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električno polje</a:t>
            </a:r>
            <a:endParaRPr lang="en-US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24669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495800"/>
            <a:ext cx="1979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600" dirty="0" smtClean="0"/>
              <a:t>Džejms Klerk Maksvel</a:t>
            </a:r>
          </a:p>
          <a:p>
            <a:pPr algn="ctr"/>
            <a:r>
              <a:rPr lang="sr-Latn-RS" sz="1600" dirty="0" smtClean="0"/>
              <a:t>(1831 – 1879)</a:t>
            </a:r>
            <a:endParaRPr lang="sr-Latn-C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711476"/>
            <a:ext cx="868680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Maksvel: slobodni elektroni u provodniku usmereno se kreću pod dejstvom električnog polja koje je uslovljeno promenljivim magnetnim poljem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</a:rPr>
              <a:t>U prostoru promenljivog magnetnog polja istovremeno postoji električno polje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Ovakvo električno polje – </a:t>
            </a:r>
            <a:r>
              <a:rPr lang="sr-Latn-RS" b="1" i="1" dirty="0" smtClean="0">
                <a:solidFill>
                  <a:srgbClr val="002060"/>
                </a:solidFill>
              </a:rPr>
              <a:t>vrtložno električno polje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Rad sile vrtložnog električnog polja pri pomeranju naelektrisane čestice duž zatvorene putanje </a:t>
            </a:r>
            <a:r>
              <a:rPr lang="sr-Latn-RS" b="1" dirty="0" smtClean="0">
                <a:solidFill>
                  <a:srgbClr val="002060"/>
                </a:solidFill>
              </a:rPr>
              <a:t>nije jednak nuli</a:t>
            </a:r>
            <a:r>
              <a:rPr lang="sr-Latn-RS" dirty="0" smtClean="0">
                <a:solidFill>
                  <a:srgbClr val="002060"/>
                </a:solidFill>
              </a:rPr>
              <a:t> – jednak je (po veličini) indukovanoj elektromotornoj sili</a:t>
            </a:r>
          </a:p>
        </p:txBody>
      </p:sp>
      <p:pic>
        <p:nvPicPr>
          <p:cNvPr id="18434" name="Picture 2" descr="https://skullsinthestars.files.wordpress.com/2008/12/faradaysl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13" y="1432452"/>
            <a:ext cx="4718987" cy="18898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1" y="1447800"/>
            <a:ext cx="403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Promenljivo magnetno polje dovodi do nastanka indukovane električne struje/ indukovane elektromotorne sile u provodniku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</a:t>
            </a:r>
            <a:r>
              <a:rPr lang="sr-Latn-RS" dirty="0" smtClean="0">
                <a:solidFill>
                  <a:srgbClr val="002060"/>
                </a:solidFill>
              </a:rPr>
              <a:t>lektrična struja – usmereno kretanje naelektrisanih čestica u zatvorenom električnom kolu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Elektromagnetna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indukcija</a:t>
            </a:r>
            <a:r>
              <a:rPr lang="sr-Latn-RS" sz="3600" b="1" dirty="0" smtClean="0">
                <a:solidFill>
                  <a:srgbClr val="002060"/>
                </a:solidFill>
              </a:rPr>
              <a:t> u nepokretnom provodniku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133600"/>
          </a:xfrm>
        </p:spPr>
        <p:txBody>
          <a:bodyPr>
            <a:no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Faradejev zakon e</a:t>
            </a:r>
            <a:r>
              <a:rPr lang="en-US" b="1" dirty="0" err="1" smtClean="0">
                <a:solidFill>
                  <a:srgbClr val="002060"/>
                </a:solidFill>
              </a:rPr>
              <a:t>lektromagnetn</a:t>
            </a:r>
            <a:r>
              <a:rPr lang="sr-Latn-RS" b="1" dirty="0" smtClean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indukcij</a:t>
            </a:r>
            <a:r>
              <a:rPr lang="sr-Latn-RS" b="1" dirty="0" smtClean="0">
                <a:solidFill>
                  <a:srgbClr val="002060"/>
                </a:solidFill>
              </a:rPr>
              <a:t>e i Lencovo pravilo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620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Faradejev zakon e</a:t>
            </a:r>
            <a:r>
              <a:rPr lang="en-US" sz="3600" b="1" dirty="0" err="1" smtClean="0">
                <a:solidFill>
                  <a:srgbClr val="002060"/>
                </a:solidFill>
              </a:rPr>
              <a:t>lektromagnetn</a:t>
            </a:r>
            <a:r>
              <a:rPr lang="sr-Latn-RS" sz="3600" b="1" dirty="0" smtClean="0">
                <a:solidFill>
                  <a:srgbClr val="002060"/>
                </a:solidFill>
              </a:rPr>
              <a:t>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indukcij</a:t>
            </a:r>
            <a:r>
              <a:rPr lang="sr-Latn-RS" sz="3600" b="1" dirty="0" smtClean="0">
                <a:solidFill>
                  <a:srgbClr val="002060"/>
                </a:solidFill>
              </a:rPr>
              <a:t>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68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Faradejev zakon je eksperimentalno izveden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Indukovana elektromotorna sila: 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657600" y="1511300"/>
          <a:ext cx="1066800" cy="317500"/>
        </p:xfrm>
        <a:graphic>
          <a:graphicData uri="http://schemas.openxmlformats.org/presentationml/2006/ole">
            <p:oleObj spid="_x0000_s26626" name="Equation" r:id="rId3" imgW="596641" imgH="177723" progId="Equation.3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2165163" y="3917763"/>
            <a:ext cx="304800" cy="3048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352800" y="27432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  <a:endCxn id="12" idx="1"/>
          </p:cNvCxnSpPr>
          <p:nvPr/>
        </p:nvCxnSpPr>
        <p:spPr>
          <a:xfrm flipV="1">
            <a:off x="2209800" y="2787837"/>
            <a:ext cx="1187637" cy="11745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ChangeAspect="1"/>
            <a:stCxn id="11" idx="5"/>
            <a:endCxn id="12" idx="5"/>
          </p:cNvCxnSpPr>
          <p:nvPr/>
        </p:nvCxnSpPr>
        <p:spPr>
          <a:xfrm flipV="1">
            <a:off x="2425326" y="3003363"/>
            <a:ext cx="1187637" cy="11745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6637" y="3886200"/>
            <a:ext cx="304800" cy="304800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94274" y="2711637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1"/>
            <a:endCxn id="21" idx="1"/>
          </p:cNvCxnSpPr>
          <p:nvPr/>
        </p:nvCxnSpPr>
        <p:spPr>
          <a:xfrm flipV="1">
            <a:off x="851274" y="2756274"/>
            <a:ext cx="1187637" cy="117456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  <a:stCxn id="20" idx="5"/>
            <a:endCxn id="21" idx="5"/>
          </p:cNvCxnSpPr>
          <p:nvPr/>
        </p:nvCxnSpPr>
        <p:spPr>
          <a:xfrm flipV="1">
            <a:off x="1066800" y="2971800"/>
            <a:ext cx="1187637" cy="117456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39624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00" y="28956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200400" y="2895600"/>
            <a:ext cx="10668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8200" y="3962400"/>
            <a:ext cx="2286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1" idx="7"/>
          </p:cNvCxnSpPr>
          <p:nvPr/>
        </p:nvCxnSpPr>
        <p:spPr>
          <a:xfrm>
            <a:off x="2209800" y="3962400"/>
            <a:ext cx="21552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81200" y="2895600"/>
            <a:ext cx="3048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2" idx="6"/>
          </p:cNvCxnSpPr>
          <p:nvPr/>
        </p:nvCxnSpPr>
        <p:spPr>
          <a:xfrm>
            <a:off x="3352800" y="2895600"/>
            <a:ext cx="304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>
          <a:xfrm rot="2640000">
            <a:off x="696145" y="2619415"/>
            <a:ext cx="224050" cy="143664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57200" y="3048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ℓ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990600" y="4343400"/>
            <a:ext cx="1295400" cy="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1371600" y="3962400"/>
          <a:ext cx="508000" cy="355600"/>
        </p:xfrm>
        <a:graphic>
          <a:graphicData uri="http://schemas.openxmlformats.org/presentationml/2006/ole">
            <p:oleObj spid="_x0000_s26627" name="Equation" r:id="rId4" imgW="253800" imgH="177480" progId="Equation.3">
              <p:embed/>
            </p:oleObj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2743200" y="4191000"/>
            <a:ext cx="5334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95600" y="41910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I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124200" y="350520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3581400" y="3505200"/>
          <a:ext cx="457200" cy="529389"/>
        </p:xfrm>
        <a:graphic>
          <a:graphicData uri="http://schemas.openxmlformats.org/presentationml/2006/ole">
            <p:oleObj spid="_x0000_s26628" name="Equation" r:id="rId5" imgW="114120" imgH="228600" progId="Equation.3">
              <p:embed/>
            </p:oleObj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V="1">
            <a:off x="2362200" y="2438400"/>
            <a:ext cx="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2438400" y="2362200"/>
          <a:ext cx="327212" cy="463550"/>
        </p:xfrm>
        <a:graphic>
          <a:graphicData uri="http://schemas.openxmlformats.org/presentationml/2006/ole">
            <p:oleObj spid="_x0000_s26629" name="Equation" r:id="rId6" imgW="152280" imgH="215640" progId="Equation.3">
              <p:embed/>
            </p:oleObj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419600" y="19050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0650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Provodnik se kreće – menja se površina koju kontura u magnetnom polju obuhvata</a:t>
            </a:r>
          </a:p>
          <a:p>
            <a:pPr indent="120650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za vreme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provodnik se pomeri za 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RS" i="1" dirty="0" smtClean="0">
                <a:solidFill>
                  <a:srgbClr val="002060"/>
                </a:solidFill>
              </a:rPr>
              <a:t> – </a:t>
            </a:r>
            <a:r>
              <a:rPr lang="sr-Latn-RS" dirty="0" smtClean="0">
                <a:solidFill>
                  <a:srgbClr val="002060"/>
                </a:solidFill>
              </a:rPr>
              <a:t>površina se promeni za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S 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t∙ℓ</a:t>
            </a:r>
          </a:p>
          <a:p>
            <a:pPr indent="120650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magnetni fluks koji obuhvata kontura takođe se promeni:</a:t>
            </a:r>
          </a:p>
          <a:p>
            <a:pPr indent="120650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20650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pa je brzina promene fluksa</a:t>
            </a:r>
          </a:p>
          <a:p>
            <a:pPr indent="120650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5638800" y="3505200"/>
          <a:ext cx="2133599" cy="311149"/>
        </p:xfrm>
        <a:graphic>
          <a:graphicData uri="http://schemas.openxmlformats.org/presentationml/2006/ole">
            <p:oleObj spid="_x0000_s26630" name="Equation" r:id="rId7" imgW="1218960" imgH="177480" progId="Equation.3">
              <p:embed/>
            </p:oleObj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6095999" y="4114800"/>
          <a:ext cx="1042219" cy="609600"/>
        </p:xfrm>
        <a:graphic>
          <a:graphicData uri="http://schemas.openxmlformats.org/presentationml/2006/ole">
            <p:oleObj spid="_x0000_s26631" name="Equation" r:id="rId8" imgW="672840" imgH="393480" progId="Equation.3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228600" y="46482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</a:rPr>
              <a:t>odatle sledi:                        - </a:t>
            </a:r>
            <a:r>
              <a:rPr lang="sr-Latn-RS" b="1" i="1" dirty="0" smtClean="0">
                <a:solidFill>
                  <a:srgbClr val="002060"/>
                </a:solidFill>
              </a:rPr>
              <a:t>Faradejev zakon elektromagnetne indukcije</a:t>
            </a:r>
            <a:endParaRPr lang="sr-Latn-RS" dirty="0" smtClean="0">
              <a:solidFill>
                <a:srgbClr val="002060"/>
              </a:solidFill>
            </a:endParaRPr>
          </a:p>
          <a:p>
            <a:endParaRPr lang="sr-Latn-RS" b="1" i="1" dirty="0" smtClean="0">
              <a:solidFill>
                <a:srgbClr val="002060"/>
              </a:solidFill>
            </a:endParaRPr>
          </a:p>
          <a:p>
            <a:r>
              <a:rPr lang="sr-Latn-RS" dirty="0" smtClean="0">
                <a:solidFill>
                  <a:srgbClr val="FF0000"/>
                </a:solidFill>
              </a:rPr>
              <a:t>Indukovana elektromotorna sila u zatvorenoj provodnoj konturi jednaka je negativnoj brzini promene magnetnog fluksa. Indukovana elektromotorna sila u solenoidu jednaka je negativnoj brzini promene magnetnog fluksa pomnoženoj sa brojem navojaka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1524000" y="4495800"/>
          <a:ext cx="1066800" cy="674914"/>
        </p:xfrm>
        <a:graphic>
          <a:graphicData uri="http://schemas.openxmlformats.org/presentationml/2006/ole">
            <p:oleObj spid="_x0000_s26632" name="Equation" r:id="rId9" imgW="622080" imgH="393480" progId="Equation.3">
              <p:embed/>
            </p:oleObj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3733800" y="6019800"/>
          <a:ext cx="1219200" cy="598488"/>
        </p:xfrm>
        <a:graphic>
          <a:graphicData uri="http://schemas.openxmlformats.org/presentationml/2006/ole">
            <p:oleObj spid="_x0000_s26633" name="Equation" r:id="rId10" imgW="711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566279"/>
            <a:ext cx="868680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Slika gore levo: pri uvlačenju severnog pola magneta u solenoid, magnetni fluks kroz solenoid se povećava, pa se u solenoidu indukuje unutrašnje magnetno polje koje je suprotnog smera od spoljašnjeg kako bi se održala prvobitna vrednost magntnog fluksa → solenoid se “protivi” promeni magnetnog fluksa; slično za ostale slike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b="1" i="1" dirty="0" smtClean="0">
                <a:solidFill>
                  <a:srgbClr val="002060"/>
                </a:solidFill>
              </a:rPr>
              <a:t>Lencovo pravilo</a:t>
            </a:r>
            <a:r>
              <a:rPr lang="sr-Latn-RS" dirty="0" smtClean="0">
                <a:solidFill>
                  <a:srgbClr val="002060"/>
                </a:solidFill>
              </a:rPr>
              <a:t>: </a:t>
            </a:r>
            <a:r>
              <a:rPr lang="sr-Latn-RS" dirty="0" smtClean="0">
                <a:solidFill>
                  <a:srgbClr val="FF0000"/>
                </a:solidFill>
              </a:rPr>
              <a:t>smer indukovane struje (indukovane EMS) u zatvorenoj provodnoj konturi je takav da ona svojim magnetnim poljem “nastoji” da kompenzuje (poništi) promenu magnetnog fluksa, odnosno uzrok njenog nastajanja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Alternativno: </a:t>
            </a:r>
            <a:r>
              <a:rPr lang="sr-Latn-RS" dirty="0" smtClean="0">
                <a:solidFill>
                  <a:srgbClr val="FF0000"/>
                </a:solidFill>
              </a:rPr>
              <a:t>indukovana struja ima takav smer da svojim magnetnim poljem kompenzuje promene magnetnog fluksa usled kojih je došlo do pojave elektromagnetne indukcije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Lencovo pravilo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9" name="Picture 38" descr="lencovo pravi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914400"/>
            <a:ext cx="611285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4009072"/>
            <a:ext cx="86868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Kada magnetni fluks spoljašnjeg polja raste 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ΔΦ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 &gt; 0</a:t>
            </a:r>
            <a:r>
              <a:rPr lang="sr-Latn-RS" dirty="0" smtClean="0">
                <a:solidFill>
                  <a:srgbClr val="002060"/>
                </a:solidFill>
              </a:rPr>
              <a:t>), indukovana struja posredstvom svog magnetnog polja smanjuje ukupan magnetni fluks; kada je pak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 &lt; 0</a:t>
            </a:r>
            <a:r>
              <a:rPr lang="sr-Latn-RS" dirty="0" smtClean="0">
                <a:solidFill>
                  <a:srgbClr val="002060"/>
                </a:solidFill>
              </a:rPr>
              <a:t>, onda ga povećava → promena magnetnog fluksa i indukovana EMS (struja) imaju suprotne predznake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Negativan predznak u Faradejevom zakonu u vezi je sa smerom indukovane struje – sa polaritetom indukovane EMS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Lencovo pravilo važi i u slučaju kada se struja indukuje usled kretanja provodnika u magnetnom polju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Lencovo pravilo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9" name="Picture 38" descr="lencovo pravi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143000"/>
            <a:ext cx="611285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4009072"/>
            <a:ext cx="868680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Slika gore levo: severni magnetni pol se približava solenoidu → indukovana struja na desnom kraju solenoida formira severni magnetni pol koji se suprostavlja približavanju stalnog magneta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Slika dole levo: severni magnetni pol se udaljava od solenoida →  indukovana struja na desnom kraju solenoida formira južni magnetni pol koji se suprostavlja udaljavanju stalnog magneta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Lencovo pravilo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lencovo pravil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6105664" cy="258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505200"/>
            <a:ext cx="8686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Približavanjem magneta zavojnici javlja se odbojna sila između istoimenih magnetnih polova, a prilikom udaljavanja magneta od zavojnice javlja se privlačna sila između suprotnih magnetnih polova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U oba slučaja se vrši mehanički rad protiv tih sila – odbojne pri približavanju i privlačne pri udaljavanju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Na račun tog rada dobija se električna energija indukovane struje u zatvorenom provodniku/ solenoidu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</a:rPr>
              <a:t>Pri elektromagnetnoj indukciji mehanička energija se pretvara u energiju indukovane struje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</a:rPr>
              <a:t>Ako je provodnik u sanju mirovanja u magnetnom polju koje se menja tokom vremena, rad se vrši na račun energije magnetnog polja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Lencovo pravilo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lencovo pravil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6105664" cy="258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133600"/>
          </a:xfrm>
        </p:spPr>
        <p:txBody>
          <a:bodyPr>
            <a:no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Samoindukcija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Elektromagnetna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indukcija</a:t>
            </a:r>
            <a:r>
              <a:rPr lang="sr-Latn-RS" sz="3600" b="1" dirty="0" smtClean="0">
                <a:solidFill>
                  <a:srgbClr val="002060"/>
                </a:solidFill>
              </a:rPr>
              <a:t> - otkriće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143000"/>
            <a:ext cx="571500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Hans Kristijan Ersted </a:t>
            </a:r>
            <a:r>
              <a:rPr lang="sr-Latn-RS" dirty="0" smtClean="0">
                <a:solidFill>
                  <a:srgbClr val="002060"/>
                </a:solidFill>
              </a:rPr>
              <a:t>(1777-1851) </a:t>
            </a:r>
          </a:p>
          <a:p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otkrio da se oko strujnog provodnika stvara magnetno polje (1820.)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Erstedov ogled – kada kroz provodnik propustimo struju, magnetna igla se pomera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s://i.pinimg.com/originals/67/69/94/67699462b2483e49c36f1abcdb24ab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1"/>
            <a:ext cx="3116075" cy="2514600"/>
          </a:xfrm>
          <a:prstGeom prst="rect">
            <a:avLst/>
          </a:prstGeom>
          <a:noFill/>
        </p:spPr>
      </p:pic>
      <p:pic>
        <p:nvPicPr>
          <p:cNvPr id="22532" name="Picture 4" descr="https://upload.wikimedia.org/wikipedia/commons/1/13/Oersted_experi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653" y="3505200"/>
            <a:ext cx="533534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Samoindukcija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11476"/>
            <a:ext cx="8686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Kada se struja u zatvorenom provodniku menja (uključivanjem/isključivanjem prekidača ili preko promenljivog otpornika), menja se i magnetno polje kroz provodnik, a time i magnetni fluks kroz površinu koju provodnik obuhvata → </a:t>
            </a:r>
            <a:r>
              <a:rPr lang="sr-Latn-RS" b="1" dirty="0" smtClean="0">
                <a:solidFill>
                  <a:srgbClr val="002060"/>
                </a:solidFill>
              </a:rPr>
              <a:t>javlja se indukovana struja</a:t>
            </a:r>
            <a:r>
              <a:rPr lang="sr-Latn-RS" dirty="0" smtClean="0">
                <a:solidFill>
                  <a:srgbClr val="002060"/>
                </a:solidFill>
              </a:rPr>
              <a:t>.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b="1" i="1" dirty="0" smtClean="0">
                <a:solidFill>
                  <a:srgbClr val="002060"/>
                </a:solidFill>
              </a:rPr>
              <a:t>Nastanak EMS (indukovane struje) u provodniku usled promene jačine struje u njemu naziva se samoindukcija, a odovarajuća EMS – EMS samoindukcije (struja samoindukcije)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 descr="samoindukc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533451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Samoindukcija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11476"/>
            <a:ext cx="8686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Struja samoindukcije pri uključivanju prekidača ima suprotan smer od smera primarne struje (koja potiče od izvora) → struja u električnom kolu ne dostiže trenutno svoju max. vrednost (iz Omovog zakona) – raste od nulte do max. vrednosti tokom (najčešće relativno kratkog) vremena </a:t>
            </a:r>
            <a:r>
              <a:rPr lang="el-GR" i="1" dirty="0" smtClean="0">
                <a:solidFill>
                  <a:srgbClr val="002060"/>
                </a:solidFill>
              </a:rPr>
              <a:t>Δ</a:t>
            </a:r>
            <a:r>
              <a:rPr lang="sr-Latn-RS" i="1" dirty="0" smtClean="0">
                <a:solidFill>
                  <a:srgbClr val="002060"/>
                </a:solidFill>
              </a:rPr>
              <a:t>t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Prilikom isključivanja prekidača, struja samoindukcije ima isti smer kao primarna struja, tako da struja u kolu ne pada odmah na nulu, već opet nakon nekog (kratkog) vremena </a:t>
            </a:r>
            <a:r>
              <a:rPr lang="el-GR" i="1" dirty="0" smtClean="0">
                <a:solidFill>
                  <a:srgbClr val="002060"/>
                </a:solidFill>
              </a:rPr>
              <a:t>Δ</a:t>
            </a:r>
            <a:r>
              <a:rPr lang="sr-Latn-RS" i="1" dirty="0" smtClean="0">
                <a:solidFill>
                  <a:srgbClr val="002060"/>
                </a:solidFill>
              </a:rPr>
              <a:t>t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Za oba pomenuta efekta “odgovorno” je Lencovo pravilo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 descr="samoindukc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533451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Samoindukcija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6868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EMS samoindukcije može da se odredi na osnovu Faradejevog zakona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i="1" dirty="0" smtClean="0">
                <a:solidFill>
                  <a:srgbClr val="FF0000"/>
                </a:solidFill>
              </a:rPr>
              <a:t>L</a:t>
            </a:r>
            <a:r>
              <a:rPr lang="sr-Latn-RS" dirty="0" smtClean="0">
                <a:solidFill>
                  <a:srgbClr val="FF0000"/>
                </a:solidFill>
              </a:rPr>
              <a:t> – koeficijent samoindukcije (induktivnost)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koeficijent samoindukcije ne zavisi od jačine struje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i="1" dirty="0" smtClean="0">
                <a:solidFill>
                  <a:srgbClr val="002060"/>
                </a:solidFill>
              </a:rPr>
              <a:t>L</a:t>
            </a:r>
            <a:r>
              <a:rPr lang="sr-Latn-RS" dirty="0" smtClean="0">
                <a:solidFill>
                  <a:srgbClr val="002060"/>
                </a:solidFill>
              </a:rPr>
              <a:t> predstavlja karakteristiku provodnika – zavisi od dimenzija, oblika i materijala provodnika, kao i od permeabilnosti sredine (</a:t>
            </a:r>
            <a:r>
              <a:rPr lang="el-GR" i="1" dirty="0" smtClean="0">
                <a:solidFill>
                  <a:srgbClr val="002060"/>
                </a:solidFill>
              </a:rPr>
              <a:t>μ</a:t>
            </a:r>
            <a:r>
              <a:rPr lang="sr-Latn-RS" dirty="0" smtClean="0">
                <a:solidFill>
                  <a:srgbClr val="002060"/>
                </a:solidFill>
              </a:rPr>
              <a:t>)</a:t>
            </a:r>
          </a:p>
          <a:p>
            <a:pPr indent="117475">
              <a:buFont typeface="Arial" pitchFamily="34" charset="0"/>
              <a:buChar char="•"/>
            </a:pPr>
            <a:endParaRPr lang="sr-Latn-RS" i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Magnetni fluks provodnika ~ jačini struje: </a:t>
            </a:r>
            <a:r>
              <a:rPr lang="el-GR" b="1" i="1" dirty="0" smtClean="0">
                <a:solidFill>
                  <a:srgbClr val="002060"/>
                </a:solidFill>
              </a:rPr>
              <a:t>Φ</a:t>
            </a:r>
            <a:r>
              <a:rPr lang="sr-Latn-RS" b="1" i="1" dirty="0" smtClean="0">
                <a:solidFill>
                  <a:srgbClr val="002060"/>
                </a:solidFill>
              </a:rPr>
              <a:t> = LI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Promena magnetnog fluksa ~ promeni jačine struje, </a:t>
            </a:r>
            <a:r>
              <a:rPr lang="el-GR" b="1" i="1" dirty="0" smtClean="0">
                <a:solidFill>
                  <a:srgbClr val="002060"/>
                </a:solidFill>
              </a:rPr>
              <a:t>ΔΦ</a:t>
            </a:r>
            <a:r>
              <a:rPr lang="sr-Latn-RS" b="1" i="1" dirty="0" smtClean="0">
                <a:solidFill>
                  <a:srgbClr val="002060"/>
                </a:solidFill>
              </a:rPr>
              <a:t> = L</a:t>
            </a:r>
            <a:r>
              <a:rPr lang="el-GR" b="1" i="1" dirty="0" smtClean="0">
                <a:solidFill>
                  <a:srgbClr val="002060"/>
                </a:solidFill>
              </a:rPr>
              <a:t>Δ</a:t>
            </a:r>
            <a:r>
              <a:rPr lang="sr-Latn-RS" b="1" i="1" dirty="0" smtClean="0">
                <a:solidFill>
                  <a:srgbClr val="002060"/>
                </a:solidFill>
              </a:rPr>
              <a:t>I</a:t>
            </a:r>
          </a:p>
          <a:p>
            <a:pPr indent="117475">
              <a:buFont typeface="Arial" pitchFamily="34" charset="0"/>
              <a:buChar char="•"/>
            </a:pPr>
            <a:endParaRPr lang="sr-Latn-RS" b="1" i="1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Faradejev zakon: 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</a:rPr>
              <a:t>EMS samoindukcije srazmerna je koeficijentu samoindukcije i brzini promene jačine struje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Koeficijent samoindukcije brojno je jednak EMS samoindukcije koja nastaje pri promeni jačine struje za 1 A/s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Provodnik ima koeficijent samoindukcije od 1 H ako se u njemu indukuje EMS samoindukcije od 1 V pri brzini promene jačine struje od 1 A/s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pravolinijski provodnik: </a:t>
            </a:r>
            <a:r>
              <a:rPr lang="sr-Latn-RS" i="1" dirty="0" smtClean="0">
                <a:solidFill>
                  <a:srgbClr val="002060"/>
                </a:solidFill>
              </a:rPr>
              <a:t>L</a:t>
            </a:r>
            <a:r>
              <a:rPr lang="sr-Latn-RS" dirty="0" smtClean="0">
                <a:solidFill>
                  <a:srgbClr val="002060"/>
                </a:solidFill>
              </a:rPr>
              <a:t> je malo, pa se najčešće zanemaruje; kod zavojnica (solenoida), </a:t>
            </a:r>
            <a:r>
              <a:rPr lang="sr-Latn-RS" i="1" dirty="0" smtClean="0">
                <a:solidFill>
                  <a:srgbClr val="002060"/>
                </a:solidFill>
              </a:rPr>
              <a:t>L</a:t>
            </a:r>
            <a:r>
              <a:rPr lang="sr-Latn-RS" dirty="0" smtClean="0">
                <a:solidFill>
                  <a:srgbClr val="002060"/>
                </a:solidFill>
              </a:rPr>
              <a:t> može imati veoma veliku vrednost (transformator, elektromotor/generator)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3048000"/>
          <a:ext cx="1887793" cy="609600"/>
        </p:xfrm>
        <a:graphic>
          <a:graphicData uri="http://schemas.openxmlformats.org/presentationml/2006/ole">
            <p:oleObj spid="_x0000_s32770" name="Equation" r:id="rId3" imgW="1218960" imgH="393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81200" y="4008438"/>
          <a:ext cx="4419600" cy="879907"/>
        </p:xfrm>
        <a:graphic>
          <a:graphicData uri="http://schemas.openxmlformats.org/presentationml/2006/ole">
            <p:oleObj spid="_x0000_s32771" name="Equation" r:id="rId4" imgW="2108160" imgH="622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133600"/>
          </a:xfrm>
        </p:spPr>
        <p:txBody>
          <a:bodyPr>
            <a:noAutofit/>
          </a:bodyPr>
          <a:lstStyle/>
          <a:p>
            <a:r>
              <a:rPr lang="sr-Latn-RS" b="1" dirty="0" smtClean="0">
                <a:solidFill>
                  <a:srgbClr val="002060"/>
                </a:solidFill>
              </a:rPr>
              <a:t>Međusobna indukcija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Međusobna (uzajamna) indukcija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221069"/>
            <a:ext cx="868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002060"/>
                </a:solidFill>
                <a:latin typeface="Calibri" pitchFamily="34" charset="0"/>
              </a:rPr>
              <a:t>Međusobna indukcija 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 pojava da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se, zbog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promene jačine struje u jednoj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(primarnoj) konturi, indukuje 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struja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 u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nekoj drugoj (sekundarnoj) konturi</a:t>
            </a:r>
            <a:endParaRPr lang="en-US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Picture 5" descr="Uzajamna indukc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914400"/>
            <a:ext cx="4495800" cy="396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1148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Usled postojanja promenljivog magnetnog fluksa </a:t>
            </a:r>
            <a:r>
              <a:rPr lang="el-GR" b="1" i="1" dirty="0" smtClean="0">
                <a:solidFill>
                  <a:srgbClr val="FF0000"/>
                </a:solidFill>
                <a:latin typeface="Calibri" pitchFamily="34" charset="0"/>
              </a:rPr>
              <a:t>Φ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=M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21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, gde je 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međusobna induktivnost ili koeficijent 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uzajamne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indukcije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, čija je jedinica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[H]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u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</a:rPr>
              <a:t>konturi</a:t>
            </a:r>
            <a:r>
              <a:rPr lang="sr-Latn-RS" b="1" dirty="0" smtClean="0">
                <a:solidFill>
                  <a:srgbClr val="002060"/>
                </a:solidFill>
                <a:latin typeface="Calibri" pitchFamily="34" charset="0"/>
              </a:rPr>
              <a:t> 2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indukuje se 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</a:rPr>
              <a:t>ems međusobne indukcije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buFont typeface="Arial" pitchFamily="34" charset="0"/>
              <a:buChar char="•"/>
            </a:pP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Kola u kojima se pojavljuje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međusobna indukcija nazivaju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se 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</a:rPr>
              <a:t>induktivno spregnuta kola</a:t>
            </a:r>
            <a:endParaRPr lang="sr-Latn-RS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buFont typeface="Arial" pitchFamily="34" charset="0"/>
              <a:buChar char="•"/>
            </a:pP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Koeficijent međusobne (uzajamne) indukcije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</a:rPr>
              <a:t> M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zavisi od veličine i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geometrije strujnih kola</a:t>
            </a: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buFont typeface="Arial" pitchFamily="34" charset="0"/>
              <a:buChar char="•"/>
            </a:pPr>
            <a:r>
              <a:rPr lang="nb-NO" dirty="0" smtClean="0">
                <a:solidFill>
                  <a:srgbClr val="002060"/>
                </a:solidFill>
                <a:latin typeface="Calibri" pitchFamily="34" charset="0"/>
              </a:rPr>
              <a:t>Pri 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konstantnim </a:t>
            </a:r>
            <a:r>
              <a:rPr lang="nb-NO" dirty="0" smtClean="0">
                <a:solidFill>
                  <a:srgbClr val="002060"/>
                </a:solidFill>
                <a:latin typeface="Calibri" pitchFamily="34" charset="0"/>
              </a:rPr>
              <a:t>magnetnim karakteristikama sredine ( </a:t>
            </a:r>
            <a:r>
              <a:rPr lang="el-GR" dirty="0" smtClean="0">
                <a:solidFill>
                  <a:srgbClr val="002060"/>
                </a:solidFill>
                <a:latin typeface="Calibri" pitchFamily="34" charset="0"/>
              </a:rPr>
              <a:t>μ</a:t>
            </a:r>
            <a:r>
              <a:rPr lang="nb-NO" baseline="-25000" dirty="0" smtClean="0">
                <a:solidFill>
                  <a:srgbClr val="002060"/>
                </a:solidFill>
                <a:latin typeface="Calibri" pitchFamily="34" charset="0"/>
              </a:rPr>
              <a:t>r</a:t>
            </a:r>
            <a:r>
              <a:rPr lang="nb-NO" dirty="0" smtClean="0">
                <a:solidFill>
                  <a:srgbClr val="002060"/>
                </a:solidFill>
                <a:latin typeface="Calibri" pitchFamily="34" charset="0"/>
              </a:rPr>
              <a:t>=const.):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=M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21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=M</a:t>
            </a: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1999"/>
            <a:ext cx="4038600" cy="33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Međusobna (uzajamna) indukcija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1418272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4300">
              <a:buFont typeface="Arial" pitchFamily="34" charset="0"/>
              <a:buChar char="•"/>
            </a:pPr>
            <a:r>
              <a:rPr lang="vi-VN" b="1" dirty="0" smtClean="0">
                <a:solidFill>
                  <a:srgbClr val="002060"/>
                </a:solidFill>
                <a:latin typeface="Calibri" pitchFamily="34" charset="0"/>
              </a:rPr>
              <a:t>kontur</a:t>
            </a:r>
            <a:r>
              <a:rPr lang="sr-Latn-RS" b="1" dirty="0" smtClean="0">
                <a:solidFill>
                  <a:srgbClr val="002060"/>
                </a:solidFill>
                <a:latin typeface="Calibri" pitchFamily="34" charset="0"/>
              </a:rPr>
              <a:t>a </a:t>
            </a:r>
            <a:r>
              <a:rPr lang="sr-Latn-RS" b="1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sr-Latn-RS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 promen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l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jiva struja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i</a:t>
            </a:r>
            <a:r>
              <a:rPr lang="vi-VN" baseline="-25000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(t) stvara promen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l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jivo magnetno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polje i magnetni fluks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b="1" i="1" dirty="0" smtClean="0">
                <a:solidFill>
                  <a:srgbClr val="FF0000"/>
                </a:solidFill>
                <a:latin typeface="Calibri" pitchFamily="34" charset="0"/>
              </a:rPr>
              <a:t>Φ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11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l-GR" b="1" i="1" dirty="0" smtClean="0">
                <a:solidFill>
                  <a:srgbClr val="FF0000"/>
                </a:solidFill>
                <a:latin typeface="Calibri" pitchFamily="34" charset="0"/>
              </a:rPr>
              <a:t>Φ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(i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sr-Latn-RS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=L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r-Latn-RS" i="1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SOPSTVENI FLUKS</a:t>
            </a: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4300"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Calibri" pitchFamily="34" charset="0"/>
              </a:rPr>
              <a:t>Deo fluksa prve konture prolazi kroz </a:t>
            </a:r>
            <a:r>
              <a:rPr lang="pl-PL" b="1" dirty="0" smtClean="0">
                <a:solidFill>
                  <a:srgbClr val="002060"/>
                </a:solidFill>
                <a:latin typeface="Calibri" pitchFamily="34" charset="0"/>
              </a:rPr>
              <a:t>konturu 2</a:t>
            </a:r>
            <a:r>
              <a:rPr lang="pl-PL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pl-PL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Calibri" pitchFamily="34" charset="0"/>
              </a:rPr>
              <a:t>i to </a:t>
            </a:r>
            <a:r>
              <a:rPr lang="el-GR" b="1" i="1" dirty="0" smtClean="0">
                <a:solidFill>
                  <a:srgbClr val="FF0000"/>
                </a:solidFill>
                <a:latin typeface="Calibri" pitchFamily="34" charset="0"/>
              </a:rPr>
              <a:t>Φ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el-GR" b="1" i="1" dirty="0" smtClean="0">
                <a:solidFill>
                  <a:srgbClr val="FF0000"/>
                </a:solidFill>
                <a:latin typeface="Calibri" pitchFamily="34" charset="0"/>
              </a:rPr>
              <a:t>Φ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(i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) =M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sr-Latn-RS" i="1" dirty="0" smtClean="0">
                <a:solidFill>
                  <a:srgbClr val="002060"/>
                </a:solidFill>
                <a:latin typeface="Calibri" pitchFamily="34" charset="0"/>
              </a:rPr>
              <a:t> -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SPOLJAŠNJI FLUKS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268663" y="4953000"/>
          <a:ext cx="2360612" cy="609600"/>
        </p:xfrm>
        <a:graphic>
          <a:graphicData uri="http://schemas.openxmlformats.org/presentationml/2006/ole">
            <p:oleObj spid="_x0000_s33794" name="Equation" r:id="rId4" imgW="1523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200400"/>
            <a:ext cx="868680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Induktivno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sprezanje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kalemova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prenošenje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energije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iz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primarnog</a:t>
            </a:r>
            <a:r>
              <a:rPr lang="en-US" dirty="0" smtClean="0">
                <a:solidFill>
                  <a:srgbClr val="002060"/>
                </a:solidFill>
              </a:rPr>
              <a:t> kola u </a:t>
            </a:r>
            <a:r>
              <a:rPr lang="en-US" dirty="0" err="1" smtClean="0">
                <a:solidFill>
                  <a:srgbClr val="002060"/>
                </a:solidFill>
              </a:rPr>
              <a:t>sekundarno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predstavlja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princip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rada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transformatora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koji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predstavljaju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osnovu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prenosa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distribucije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električne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energije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Trnsformator se s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astoji od gvozdenog jezgra, oko koga su namotani primarni i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sekundarni namotaji između 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kojih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postoji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samo magnetna sprega</a:t>
            </a: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Električna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energija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dovodi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se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primarnom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namotaju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, a u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sekundarnom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namotaju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indukcionim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putem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proizvodi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se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naizmenična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EMS,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odnosno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struja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koja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se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dalje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koristi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u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prijemnicima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priključenim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na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njegove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krajeve</a:t>
            </a: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Prvi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kalem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primar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ima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N</a:t>
            </a:r>
            <a:r>
              <a:rPr lang="sr-Latn-RS" baseline="-25000" dirty="0" smtClean="0">
                <a:solidFill>
                  <a:srgbClr val="002060"/>
                </a:solidFill>
                <a:latin typeface="Calibri" pitchFamily="34" charset="0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navojaka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drugi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sekundar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N</a:t>
            </a:r>
            <a:r>
              <a:rPr lang="sr-Latn-RS" baseline="-25000" dirty="0" smtClean="0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navojaka</a:t>
            </a: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Struja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I</a:t>
            </a:r>
            <a:r>
              <a:rPr lang="en-US" baseline="-25000" dirty="0" err="1" smtClean="0">
                <a:solidFill>
                  <a:srgbClr val="002060"/>
                </a:solidFill>
                <a:latin typeface="Calibri" pitchFamily="34" charset="0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stvara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naizmenično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magnetno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polje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čiji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fluks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ograničen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na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gvozdeno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jezgro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neuporedivo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bolja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sredina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za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prostiranje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magnentnih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linija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od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vazduha</a:t>
            </a: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Transformatori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3" name="Picture 5" descr="http://hyperphysics.phy-astr.gsu.edu/hbase/magnetic/imgmag/tra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14400"/>
            <a:ext cx="6618768" cy="2286000"/>
          </a:xfrm>
          <a:prstGeom prst="rect">
            <a:avLst/>
          </a:prstGeom>
          <a:noFill/>
        </p:spPr>
      </p:pic>
      <p:sp>
        <p:nvSpPr>
          <p:cNvPr id="10" name="Rectangular Callout 9"/>
          <p:cNvSpPr/>
          <p:nvPr/>
        </p:nvSpPr>
        <p:spPr>
          <a:xfrm>
            <a:off x="5638800" y="914400"/>
            <a:ext cx="914400" cy="1066800"/>
          </a:xfrm>
          <a:prstGeom prst="wedgeRectCallout">
            <a:avLst>
              <a:gd name="adj1" fmla="val -64160"/>
              <a:gd name="adj2" fmla="val 13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38800" y="190500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/>
              <a:t>R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752600"/>
            <a:ext cx="412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RS" dirty="0" smtClean="0"/>
              <a:t>U</a:t>
            </a:r>
            <a:r>
              <a:rPr lang="sr-Latn-RS" baseline="-25000" dirty="0" smtClean="0"/>
              <a:t>p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190500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/>
              <a:t>U</a:t>
            </a:r>
            <a:r>
              <a:rPr lang="sr-Latn-RS" baseline="-25000" dirty="0" smtClean="0"/>
              <a:t>s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200400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Magnetni fluks zajednički je za oba kalema, jer se nalaze na istom jezgru</a:t>
            </a: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Prema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Faradejevom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principu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promenljivo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magnetno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polje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indukuje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EMS -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napon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U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s u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sekundarnom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kalemu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EMS u primaru i sekundaru: 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Ako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su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gubici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transformatora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zanemarljivi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snaga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koja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se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dovodi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 primaru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jednaka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snazi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koju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sekundar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daje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potrošaču</a:t>
            </a:r>
            <a:r>
              <a:rPr lang="sr-Latn-RS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U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=U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sr-Latn-RS" b="1" i="1" dirty="0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sr-Latn-RS" b="1" i="1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sr-Latn-RS" baseline="-25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Transformatori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3" name="Picture 5" descr="http://hyperphysics.phy-astr.gsu.edu/hbase/magnetic/imgmag/tra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14400"/>
            <a:ext cx="6618768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1752600"/>
            <a:ext cx="412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r-Latn-RS" dirty="0" smtClean="0"/>
              <a:t>U</a:t>
            </a:r>
            <a:r>
              <a:rPr lang="sr-Latn-RS" baseline="-25000" dirty="0" smtClean="0"/>
              <a:t>p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90500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/>
              <a:t>U</a:t>
            </a:r>
            <a:r>
              <a:rPr lang="sr-Latn-RS" baseline="-25000" dirty="0" smtClean="0"/>
              <a:t>s</a:t>
            </a:r>
            <a:endParaRPr lang="en-US" baseline="-25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24200" y="3886200"/>
          <a:ext cx="3124200" cy="649809"/>
        </p:xfrm>
        <a:graphic>
          <a:graphicData uri="http://schemas.openxmlformats.org/presentationml/2006/ole">
            <p:oleObj spid="_x0000_s34818" name="Equation" r:id="rId4" imgW="1892160" imgH="3934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276600" y="4572000"/>
          <a:ext cx="1524000" cy="721895"/>
        </p:xfrm>
        <a:graphic>
          <a:graphicData uri="http://schemas.openxmlformats.org/presentationml/2006/ole">
            <p:oleObj spid="_x0000_s34819" name="Equation" r:id="rId5" imgW="965160" imgH="457200" progId="Equation.3">
              <p:embed/>
            </p:oleObj>
          </a:graphicData>
        </a:graphic>
      </p:graphicFrame>
      <p:sp>
        <p:nvSpPr>
          <p:cNvPr id="11" name="Rectangular Callout 10"/>
          <p:cNvSpPr/>
          <p:nvPr/>
        </p:nvSpPr>
        <p:spPr>
          <a:xfrm>
            <a:off x="5638800" y="914400"/>
            <a:ext cx="914400" cy="1066800"/>
          </a:xfrm>
          <a:prstGeom prst="wedgeRectCallout">
            <a:avLst>
              <a:gd name="adj1" fmla="val -64160"/>
              <a:gd name="adj2" fmla="val 13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1905000"/>
            <a:ext cx="393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/>
              <a:t>R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Pitanja 1/2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6106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Opisati I Faradejev eksperiment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Opisati </a:t>
            </a:r>
            <a:r>
              <a:rPr lang="sr-Latn-RS" sz="1400" dirty="0" smtClean="0">
                <a:solidFill>
                  <a:srgbClr val="002060"/>
                </a:solidFill>
              </a:rPr>
              <a:t>II </a:t>
            </a:r>
            <a:r>
              <a:rPr lang="sr-Latn-RS" sz="1400" dirty="0" smtClean="0">
                <a:solidFill>
                  <a:srgbClr val="002060"/>
                </a:solidFill>
              </a:rPr>
              <a:t>Faradejev eksperiment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Šta je elektromagnetna indukcija?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Zašto se elektromagnetna indukcija opisuje indukovanom elektromotornom silom?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Zašto se u provodniku koji se kreće u magnetnom polju javlja indukovana elektromotorna sila?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Opisati mehanizam razdvajanja naelektrisanja u provodniku koji se kreće u magnetnom polju.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Do kada traje proces </a:t>
            </a:r>
            <a:r>
              <a:rPr lang="sr-Latn-RS" sz="1400" dirty="0" smtClean="0">
                <a:solidFill>
                  <a:srgbClr val="002060"/>
                </a:solidFill>
              </a:rPr>
              <a:t>razdvajanja naelektrisanja u provodniku koji se kreće u magnetnom </a:t>
            </a:r>
            <a:r>
              <a:rPr lang="sr-Latn-RS" sz="1400" dirty="0" smtClean="0">
                <a:solidFill>
                  <a:srgbClr val="002060"/>
                </a:solidFill>
              </a:rPr>
              <a:t>polju?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Kako se kreću elektroni </a:t>
            </a:r>
            <a:r>
              <a:rPr lang="sr-Latn-RS" sz="1400" dirty="0" smtClean="0">
                <a:solidFill>
                  <a:srgbClr val="002060"/>
                </a:solidFill>
              </a:rPr>
              <a:t>u provodniku koji se kreće u magnetnom </a:t>
            </a:r>
            <a:r>
              <a:rPr lang="sr-Latn-RS" sz="1400" dirty="0" smtClean="0">
                <a:solidFill>
                  <a:srgbClr val="002060"/>
                </a:solidFill>
              </a:rPr>
              <a:t>polju nakon uspostavljanja stanja ravnoteže?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Od čega zavisi indukovana elektromotorna </a:t>
            </a:r>
            <a:r>
              <a:rPr lang="sr-Latn-RS" sz="1400" dirty="0" smtClean="0">
                <a:solidFill>
                  <a:srgbClr val="002060"/>
                </a:solidFill>
              </a:rPr>
              <a:t>sila u provodniku koji se kreće u magnetnom polju</a:t>
            </a:r>
            <a:r>
              <a:rPr lang="sr-Latn-RS" sz="1400" dirty="0" smtClean="0">
                <a:solidFill>
                  <a:srgbClr val="002060"/>
                </a:solidFill>
              </a:rPr>
              <a:t>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Koja je najznačajnija primena elektromagnetne indukcije?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Kako se objašnjava elektromagnetna indukcija u nepokretnom provodniku?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Šta je vrtložno električno polje i kada se javlja?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Po čemu se razlikuju vrtložno i “obično” električno polje?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Kako glasi Faradejev zakon elektromagnetne indukcije?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Kako glasi Lencovo pravilo?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Kakvo magnetno polje se formira u solenoidu kada u njega uvučemo magnet?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Kakvo magnetno polje se formira u solenoidu kada </a:t>
            </a:r>
            <a:r>
              <a:rPr lang="sr-Latn-RS" sz="1400" dirty="0" smtClean="0">
                <a:solidFill>
                  <a:srgbClr val="002060"/>
                </a:solidFill>
              </a:rPr>
              <a:t>iz </a:t>
            </a:r>
            <a:r>
              <a:rPr lang="sr-Latn-RS" sz="1400" dirty="0" smtClean="0">
                <a:solidFill>
                  <a:srgbClr val="002060"/>
                </a:solidFill>
              </a:rPr>
              <a:t>njega </a:t>
            </a:r>
            <a:r>
              <a:rPr lang="sr-Latn-RS" sz="1400" dirty="0" smtClean="0">
                <a:solidFill>
                  <a:srgbClr val="002060"/>
                </a:solidFill>
              </a:rPr>
              <a:t>izvučemo </a:t>
            </a:r>
            <a:r>
              <a:rPr lang="sr-Latn-RS" sz="1400" dirty="0" smtClean="0">
                <a:solidFill>
                  <a:srgbClr val="002060"/>
                </a:solidFill>
              </a:rPr>
              <a:t>magnet?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Na osnovu čega se u zatvorenom provodniku ili solenoidu dobija električna energija indukovane struje?</a:t>
            </a:r>
            <a:endParaRPr lang="sr-Latn-RS" sz="1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2060"/>
                </a:solidFill>
              </a:rPr>
              <a:t>Pitanja 2/2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Šta je samoindukcija?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Kako nastaje struja samoindukcije?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Od čega zavisi elektromotorna sila samoindukcije?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Od čega zavisi koeficijent samoindukcije?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Koja je jedinica za koeficijente samoindukcije i međusobne indukcije i čemu je jednaka?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Kada se samoindukcija može zanemariti, a kada ne?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Šta predstavlja međusobna indukcija?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Zbog čega dolazi do međusobne indukcije?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Šta su induktivno spregnuta kola?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Od čega zavisi elektromotorna sila međusobne indukcije?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Od čega zavisi koeficijent </a:t>
            </a:r>
            <a:r>
              <a:rPr lang="sr-Latn-RS" sz="1400" dirty="0" smtClean="0">
                <a:solidFill>
                  <a:srgbClr val="002060"/>
                </a:solidFill>
              </a:rPr>
              <a:t>međusobne indukcije?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Šta su transformatori i od čega se sastoje?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Zašto su gubici eergije kod transformatora izuzetno mali?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dirty="0" smtClean="0">
                <a:solidFill>
                  <a:srgbClr val="002060"/>
                </a:solidFill>
              </a:rPr>
              <a:t>Od čega zavisi odnos napona na primaru i na sekundaru transformatora?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400" smtClean="0">
                <a:solidFill>
                  <a:srgbClr val="002060"/>
                </a:solidFill>
              </a:rPr>
              <a:t>Koja je najznačajnija primena transformatora?</a:t>
            </a:r>
            <a:endParaRPr lang="sr-Latn-RS" sz="1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Elektromagnetna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indukcija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6562" name="Picture 2" descr="http://faradayclubaward.org/wp-content/uploads/2012/08/Michael_Fara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2652537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1447800"/>
            <a:ext cx="59436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 smtClean="0">
                <a:solidFill>
                  <a:srgbClr val="002060"/>
                </a:solidFill>
              </a:rPr>
              <a:t>Majkl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Faradej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(1791-1867) </a:t>
            </a:r>
          </a:p>
          <a:p>
            <a:pPr>
              <a:spcAft>
                <a:spcPts val="600"/>
              </a:spcAft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Nakon Erstedovog otkrića istraživala se mogućnost za obrnut proces – da se pomoću magnetnog polja dobije struja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Faradej: </a:t>
            </a:r>
            <a:r>
              <a:rPr lang="en-US" dirty="0" smtClean="0">
                <a:solidFill>
                  <a:srgbClr val="002060"/>
                </a:solidFill>
              </a:rPr>
              <a:t>z</a:t>
            </a:r>
            <a:r>
              <a:rPr lang="sr-Latn-RS" dirty="0" smtClean="0">
                <a:solidFill>
                  <a:srgbClr val="002060"/>
                </a:solidFill>
              </a:rPr>
              <a:t>akon elektromagnetne indukcije (1831)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sr-Latn-RS" dirty="0" smtClean="0">
                <a:solidFill>
                  <a:srgbClr val="002060"/>
                </a:solidFill>
              </a:rPr>
              <a:t>tkrio zakone elektrolize, postulirao postojanje jona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</a:t>
            </a:r>
            <a:r>
              <a:rPr lang="sr-Latn-RS" dirty="0" smtClean="0">
                <a:solidFill>
                  <a:srgbClr val="002060"/>
                </a:solidFill>
              </a:rPr>
              <a:t>lektrolit, elektroda, katoda, anoda – osnovao elektrohemiju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sr-Latn-RS" dirty="0" smtClean="0">
                <a:solidFill>
                  <a:srgbClr val="002060"/>
                </a:solidFill>
              </a:rPr>
              <a:t>bjasnio pojavu samoindukcije (1835)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sr-Latn-RS" dirty="0" smtClean="0">
                <a:solidFill>
                  <a:srgbClr val="002060"/>
                </a:solidFill>
              </a:rPr>
              <a:t>veo pojam polja i prikaz polja pomoću linija sila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Z</a:t>
            </a:r>
            <a:r>
              <a:rPr lang="sr-Latn-RS" dirty="0" smtClean="0">
                <a:solidFill>
                  <a:srgbClr val="002060"/>
                </a:solidFill>
              </a:rPr>
              <a:t>ačetnik učenja o elektromagnetnom polju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Elektromagnetna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indukcija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76300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Faradej u svom prvom eksperimentu koristio metlni prsten na kome su namotana 2 kalema izolovane žice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Jedan kalem vezan za izvor struje i prekidač, a drugi za galvanometar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39338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1752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2428726"/>
            <a:ext cx="487680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CS" dirty="0" smtClean="0">
                <a:solidFill>
                  <a:srgbClr val="002060"/>
                </a:solidFill>
              </a:rPr>
              <a:t>Zapazio je da kroz galvanometar prolazi samo kratkotrajna struja u trenucima otvaranja i zatvaranja prekidača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CS" dirty="0" smtClean="0">
                <a:solidFill>
                  <a:srgbClr val="002060"/>
                </a:solidFill>
              </a:rPr>
              <a:t>Kada kroz prvi kalem teče struja stalne jačine, kroz drugi kalem ne protiče struja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CS" dirty="0" smtClean="0">
                <a:solidFill>
                  <a:srgbClr val="002060"/>
                </a:solidFill>
              </a:rPr>
              <a:t>Faradej je zapazio da se takva pojava dešava i kada nema gvozdenog prstena, a namotaji se nalaze blizu jedan drugog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CS" dirty="0" smtClean="0">
                <a:solidFill>
                  <a:srgbClr val="002060"/>
                </a:solidFill>
              </a:rPr>
              <a:t>Uzrok nastanka struje u drugom kalemu je </a:t>
            </a:r>
            <a:r>
              <a:rPr lang="sr-Latn-CS" b="1" dirty="0" smtClean="0">
                <a:solidFill>
                  <a:srgbClr val="002060"/>
                </a:solidFill>
              </a:rPr>
              <a:t>promenljivo magnetno polje</a:t>
            </a:r>
            <a:r>
              <a:rPr lang="sr-Latn-CS" dirty="0" smtClean="0">
                <a:solidFill>
                  <a:srgbClr val="002060"/>
                </a:solidFill>
              </a:rPr>
              <a:t> koje stvara struja promenljive jačine u prvom kalemu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Elektromagnetna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indukcija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479155"/>
            <a:ext cx="8686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Drugi Faradejev eksperiment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K</a:t>
            </a:r>
            <a:r>
              <a:rPr lang="sr-Latn-RS" dirty="0" smtClean="0">
                <a:solidFill>
                  <a:srgbClr val="002060"/>
                </a:solidFill>
              </a:rPr>
              <a:t>ada se magnet približava zatvorenom provodniku, ili se od njega udaljava, u provodniku se pojavljuje električna struja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sr-Latn-RS" dirty="0" smtClean="0">
                <a:solidFill>
                  <a:srgbClr val="002060"/>
                </a:solidFill>
              </a:rPr>
              <a:t>mer struje kada se magnet približava provodniku suprotan od smera struje kada se magnet udaljava od provodnika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sr-Latn-RS" dirty="0" smtClean="0">
                <a:solidFill>
                  <a:srgbClr val="002060"/>
                </a:solidFill>
              </a:rPr>
              <a:t>truja raste sa povećanjem brzine kojom se magnet kreće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sr-Latn-RS" dirty="0" smtClean="0">
                <a:solidFill>
                  <a:srgbClr val="002060"/>
                </a:solidFill>
              </a:rPr>
              <a:t>mesto magneta može se koristiti i provodnik kroz koji protiče struja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→</a:t>
            </a:r>
            <a:r>
              <a:rPr lang="sr-Latn-R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E</a:t>
            </a:r>
            <a:r>
              <a:rPr lang="sr-Latn-RS" b="1" dirty="0" smtClean="0">
                <a:solidFill>
                  <a:srgbClr val="002060"/>
                </a:solidFill>
              </a:rPr>
              <a:t>lektromagnetna indukcija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</a:rPr>
              <a:t>Indukovana struja u provodniku javlja se usled promene magnetnog polja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48016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Elektromagnetna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indukcija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479155"/>
            <a:ext cx="8686801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Električna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struja</a:t>
            </a:r>
            <a:r>
              <a:rPr lang="en-US" dirty="0" smtClean="0">
                <a:solidFill>
                  <a:srgbClr val="002060"/>
                </a:solidFill>
              </a:rPr>
              <a:t> u </a:t>
            </a:r>
            <a:r>
              <a:rPr lang="en-US" dirty="0" err="1" smtClean="0">
                <a:solidFill>
                  <a:srgbClr val="002060"/>
                </a:solidFill>
              </a:rPr>
              <a:t>provodniku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uslovljena</a:t>
            </a:r>
            <a:r>
              <a:rPr lang="en-US" dirty="0" smtClean="0">
                <a:solidFill>
                  <a:srgbClr val="002060"/>
                </a:solidFill>
              </a:rPr>
              <a:t> je </a:t>
            </a:r>
            <a:r>
              <a:rPr lang="en-US" dirty="0" err="1" smtClean="0">
                <a:solidFill>
                  <a:srgbClr val="002060"/>
                </a:solidFill>
              </a:rPr>
              <a:t>postojanjem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odgovarajuće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razlike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potencijala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odnosno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elektromotorne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sile</a:t>
            </a:r>
            <a:endParaRPr lang="en-US" dirty="0" smtClean="0">
              <a:solidFill>
                <a:srgbClr val="002060"/>
              </a:solidFill>
            </a:endParaRP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Pri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kretanju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provodnika</a:t>
            </a:r>
            <a:r>
              <a:rPr lang="en-US" dirty="0" smtClean="0">
                <a:solidFill>
                  <a:srgbClr val="002060"/>
                </a:solidFill>
              </a:rPr>
              <a:t> u </a:t>
            </a:r>
            <a:r>
              <a:rPr lang="en-US" dirty="0" err="1" smtClean="0">
                <a:solidFill>
                  <a:srgbClr val="002060"/>
                </a:solidFill>
              </a:rPr>
              <a:t>magnetnom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polju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promenama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magnetnog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polja</a:t>
            </a:r>
            <a:r>
              <a:rPr lang="sr-Latn-R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 </a:t>
            </a:r>
            <a:r>
              <a:rPr lang="en-US" dirty="0" err="1" smtClean="0">
                <a:solidFill>
                  <a:srgbClr val="002060"/>
                </a:solidFill>
              </a:rPr>
              <a:t>provodniku</a:t>
            </a:r>
            <a:r>
              <a:rPr lang="en-US" dirty="0" smtClean="0">
                <a:solidFill>
                  <a:srgbClr val="002060"/>
                </a:solidFill>
              </a:rPr>
              <a:t> se </a:t>
            </a:r>
            <a:r>
              <a:rPr lang="en-US" dirty="0" err="1" smtClean="0">
                <a:solidFill>
                  <a:srgbClr val="002060"/>
                </a:solidFill>
              </a:rPr>
              <a:t>indukuje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elektromotorna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sila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CS" b="1" dirty="0" smtClean="0">
                <a:solidFill>
                  <a:srgbClr val="002060"/>
                </a:solidFill>
              </a:rPr>
              <a:t>Elekromagnetna indukcija je nastanak električne struje, odnosno elektromotorne sile, usled kretanja provodnika u magnetnom polju ili usled promena magnetnog polja</a:t>
            </a:r>
          </a:p>
          <a:p>
            <a:pPr indent="117475">
              <a:spcAft>
                <a:spcPts val="600"/>
              </a:spcAft>
              <a:buFont typeface="Arial" pitchFamily="34" charset="0"/>
              <a:buChar char="•"/>
            </a:pPr>
            <a:r>
              <a:rPr lang="sr-Latn-CS" dirty="0" smtClean="0">
                <a:solidFill>
                  <a:srgbClr val="002060"/>
                </a:solidFill>
              </a:rPr>
              <a:t>Elektromagnetna indukcija se karakteriše indukovanom elektromotornom silom a ne jačinom struje, jer jačina struje zavisi od električnog otpora kola pa nije od značaja za samu pojavu</a:t>
            </a:r>
            <a:endParaRPr lang="sr-Latn-RS" dirty="0" smtClean="0">
              <a:solidFill>
                <a:srgbClr val="002060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48016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Indukovana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elektromotorna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sila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33800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Metalni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provodnik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sr-Latn-RS" dirty="0" smtClean="0">
                <a:solidFill>
                  <a:srgbClr val="002060"/>
                </a:solidFill>
              </a:rPr>
              <a:t>slobodni elektroni – Lorencova sila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Pravolinijski provodnik AB dužine </a:t>
            </a:r>
            <a:r>
              <a:rPr lang="sr-Latn-RS" dirty="0" smtClean="0">
                <a:solidFill>
                  <a:srgbClr val="FF0000"/>
                </a:solidFill>
              </a:rPr>
              <a:t>ℓ</a:t>
            </a:r>
            <a:r>
              <a:rPr lang="sr-Latn-RS" dirty="0" smtClean="0">
                <a:solidFill>
                  <a:srgbClr val="002060"/>
                </a:solidFill>
              </a:rPr>
              <a:t> kreće se u homogenom magnetnom polju brzinom </a:t>
            </a:r>
            <a:r>
              <a:rPr lang="sr-Latn-RS" i="1" dirty="0" smtClean="0">
                <a:solidFill>
                  <a:srgbClr val="FF0000"/>
                </a:solidFill>
              </a:rPr>
              <a:t>v</a:t>
            </a:r>
            <a:endParaRPr lang="sr-Latn-RS" dirty="0" smtClean="0">
              <a:solidFill>
                <a:srgbClr val="FF000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</a:t>
            </a:r>
            <a:r>
              <a:rPr lang="sr-Latn-RS" dirty="0" smtClean="0">
                <a:solidFill>
                  <a:srgbClr val="002060"/>
                </a:solidFill>
              </a:rPr>
              <a:t>inije sila manetnog polja normalne na provodnik i pravac brzine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Lorencova sila pomera  slobodne elektrone prema jednom kraju provodnika</a:t>
            </a:r>
          </a:p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</a:t>
            </a:r>
            <a:r>
              <a:rPr lang="sr-Latn-RS" dirty="0" smtClean="0">
                <a:solidFill>
                  <a:srgbClr val="002060"/>
                </a:solidFill>
              </a:rPr>
              <a:t>azdvajanje naelektrisanja dovodi do pojave električnog polja u provodniku (uspostavlja se razlika potencijala na njegovim krajevima) → </a:t>
            </a:r>
            <a:r>
              <a:rPr lang="sr-Latn-RS" b="1" dirty="0" smtClean="0">
                <a:solidFill>
                  <a:srgbClr val="002060"/>
                </a:solidFill>
              </a:rPr>
              <a:t>indukovana elektromotorna sila</a:t>
            </a: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N</a:t>
            </a:r>
            <a:r>
              <a:rPr lang="sr-Latn-RS" dirty="0" smtClean="0">
                <a:solidFill>
                  <a:srgbClr val="002060"/>
                </a:solidFill>
              </a:rPr>
              <a:t>aelektrisanja se razdvajaju sve dok se  intenziteti električne i Lorencove sile ne izjednače (                 ) – stanje ravnoteže</a:t>
            </a: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Stanje ravnoteže – elektroni se kroz provodnik kreću stalnom brzinom – jačina struje kroz provodnik se ne menja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09600" y="914400"/>
            <a:ext cx="2667000" cy="2807732"/>
            <a:chOff x="609600" y="914400"/>
            <a:chExt cx="2667000" cy="2807732"/>
          </a:xfrm>
        </p:grpSpPr>
        <p:sp>
          <p:nvSpPr>
            <p:cNvPr id="6" name="Cube 5"/>
            <p:cNvSpPr/>
            <p:nvPr/>
          </p:nvSpPr>
          <p:spPr>
            <a:xfrm>
              <a:off x="609600" y="914400"/>
              <a:ext cx="2667000" cy="1219200"/>
            </a:xfrm>
            <a:prstGeom prst="cube">
              <a:avLst>
                <a:gd name="adj" fmla="val 78952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609600" y="2438400"/>
              <a:ext cx="2667000" cy="1219200"/>
            </a:xfrm>
            <a:prstGeom prst="cube">
              <a:avLst>
                <a:gd name="adj" fmla="val 78952"/>
              </a:avLst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3048000"/>
              <a:ext cx="304800" cy="3048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209800" y="22860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9" idx="1"/>
              <a:endCxn id="10" idx="1"/>
            </p:cNvCxnSpPr>
            <p:nvPr/>
          </p:nvCxnSpPr>
          <p:spPr>
            <a:xfrm flipV="1">
              <a:off x="1492437" y="2330637"/>
              <a:ext cx="762000" cy="76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5"/>
              <a:endCxn id="10" idx="5"/>
            </p:cNvCxnSpPr>
            <p:nvPr/>
          </p:nvCxnSpPr>
          <p:spPr>
            <a:xfrm flipV="1">
              <a:off x="1707963" y="2546163"/>
              <a:ext cx="762000" cy="76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>
              <a:off x="2209800" y="2286000"/>
              <a:ext cx="304800" cy="304800"/>
            </a:xfrm>
            <a:prstGeom prst="arc">
              <a:avLst>
                <a:gd name="adj1" fmla="val 14713829"/>
                <a:gd name="adj2" fmla="val 1164389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1981200" y="2667000"/>
              <a:ext cx="152400" cy="152400"/>
            </a:xfrm>
            <a:prstGeom prst="flowChartConnector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-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05000" y="2514600"/>
              <a:ext cx="762000" cy="76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905000" y="2971800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3" idx="3"/>
              <a:endCxn id="9" idx="7"/>
            </p:cNvCxnSpPr>
            <p:nvPr/>
          </p:nvCxnSpPr>
          <p:spPr>
            <a:xfrm flipH="1">
              <a:off x="1707963" y="2797082"/>
              <a:ext cx="295555" cy="2955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7"/>
            </p:cNvCxnSpPr>
            <p:nvPr/>
          </p:nvCxnSpPr>
          <p:spPr>
            <a:xfrm flipV="1">
              <a:off x="2111282" y="2438400"/>
              <a:ext cx="250918" cy="2509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eft Brace 36"/>
            <p:cNvSpPr/>
            <p:nvPr/>
          </p:nvSpPr>
          <p:spPr>
            <a:xfrm rot="2611904">
              <a:off x="1571175" y="2007958"/>
              <a:ext cx="314688" cy="1147711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1143000" y="2286000"/>
              <a:ext cx="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895600" y="1676400"/>
              <a:ext cx="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209800" y="2286000"/>
              <a:ext cx="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600200" y="22098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143000" y="30480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A</a:t>
              </a:r>
              <a:endParaRPr lang="en-US" b="1" i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38400" y="20574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B</a:t>
              </a:r>
              <a:endParaRPr lang="en-US" b="1" i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19200" y="21336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ℓ</a:t>
              </a:r>
              <a:endParaRPr lang="en-US" b="1" i="1" dirty="0"/>
            </a:p>
          </p:txBody>
        </p:sp>
        <p:graphicFrame>
          <p:nvGraphicFramePr>
            <p:cNvPr id="55" name="Object 54"/>
            <p:cNvGraphicFramePr>
              <a:graphicFrameLocks noChangeAspect="1"/>
            </p:cNvGraphicFramePr>
            <p:nvPr/>
          </p:nvGraphicFramePr>
          <p:xfrm>
            <a:off x="752104" y="2514600"/>
            <a:ext cx="314696" cy="336550"/>
          </p:xfrm>
          <a:graphic>
            <a:graphicData uri="http://schemas.openxmlformats.org/presentationml/2006/ole">
              <p:oleObj spid="_x0000_s1038" name="Equation" r:id="rId4" imgW="152268" imgH="215713" progId="Equation.3">
                <p:embed/>
              </p:oleObj>
            </a:graphicData>
          </a:graphic>
        </p:graphicFrame>
        <p:sp>
          <p:nvSpPr>
            <p:cNvPr id="56" name="TextBox 55"/>
            <p:cNvSpPr txBox="1"/>
            <p:nvPr/>
          </p:nvSpPr>
          <p:spPr>
            <a:xfrm>
              <a:off x="609600" y="3352800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FF00"/>
                  </a:solidFill>
                </a:rPr>
                <a:t>N</a:t>
              </a:r>
              <a:endParaRPr lang="en-US" b="1" i="1" dirty="0">
                <a:solidFill>
                  <a:srgbClr val="FFFF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9600" y="182880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S</a:t>
              </a:r>
              <a:endParaRPr lang="en-US" b="1" i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35424" y="1066800"/>
            <a:ext cx="2066544" cy="2175510"/>
            <a:chOff x="4535424" y="1066800"/>
            <a:chExt cx="2066544" cy="2175510"/>
          </a:xfrm>
        </p:grpSpPr>
        <p:sp>
          <p:nvSpPr>
            <p:cNvPr id="58" name="Oval 57"/>
            <p:cNvSpPr/>
            <p:nvPr/>
          </p:nvSpPr>
          <p:spPr>
            <a:xfrm>
              <a:off x="5105400" y="22860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i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05400" y="2209800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e</a:t>
              </a:r>
              <a:r>
                <a:rPr lang="en-US" sz="2000" b="1" i="1" baseline="30000" dirty="0" smtClean="0"/>
                <a:t>-</a:t>
              </a:r>
              <a:endParaRPr lang="en-US" sz="2000" b="1" i="1" baseline="30000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5413248" y="2438400"/>
              <a:ext cx="11887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9" name="Object 68"/>
            <p:cNvGraphicFramePr>
              <a:graphicFrameLocks noChangeAspect="1"/>
            </p:cNvGraphicFramePr>
            <p:nvPr/>
          </p:nvGraphicFramePr>
          <p:xfrm>
            <a:off x="6248400" y="2438400"/>
            <a:ext cx="304800" cy="304800"/>
          </p:xfrm>
          <a:graphic>
            <a:graphicData uri="http://schemas.openxmlformats.org/presentationml/2006/ole">
              <p:oleObj spid="_x0000_s1039" name="Equation" r:id="rId5" imgW="114250" imgH="228501" progId="Equation.3">
                <p:embed/>
              </p:oleObj>
            </a:graphicData>
          </a:graphic>
        </p:graphicFrame>
        <p:cxnSp>
          <p:nvCxnSpPr>
            <p:cNvPr id="71" name="Straight Arrow Connector 70"/>
            <p:cNvCxnSpPr/>
            <p:nvPr/>
          </p:nvCxnSpPr>
          <p:spPr>
            <a:xfrm flipV="1">
              <a:off x="5257800" y="1066800"/>
              <a:ext cx="0" cy="1219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Object 73"/>
            <p:cNvGraphicFramePr>
              <a:graphicFrameLocks noChangeAspect="1"/>
            </p:cNvGraphicFramePr>
            <p:nvPr/>
          </p:nvGraphicFramePr>
          <p:xfrm>
            <a:off x="4953000" y="1066800"/>
            <a:ext cx="228600" cy="323850"/>
          </p:xfrm>
          <a:graphic>
            <a:graphicData uri="http://schemas.openxmlformats.org/presentationml/2006/ole">
              <p:oleObj spid="_x0000_s1040" name="Equation" r:id="rId6" imgW="152268" imgH="215713" progId="Equation.3">
                <p:embed/>
              </p:oleObj>
            </a:graphicData>
          </a:graphic>
        </p:graphicFrame>
        <p:cxnSp>
          <p:nvCxnSpPr>
            <p:cNvPr id="75" name="Straight Arrow Connector 74"/>
            <p:cNvCxnSpPr/>
            <p:nvPr/>
          </p:nvCxnSpPr>
          <p:spPr>
            <a:xfrm flipV="1">
              <a:off x="5376672" y="1719072"/>
              <a:ext cx="6096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" name="Object 78"/>
            <p:cNvGraphicFramePr>
              <a:graphicFrameLocks noChangeAspect="1"/>
            </p:cNvGraphicFramePr>
            <p:nvPr/>
          </p:nvGraphicFramePr>
          <p:xfrm>
            <a:off x="5867400" y="1828800"/>
            <a:ext cx="215900" cy="342900"/>
          </p:xfrm>
          <a:graphic>
            <a:graphicData uri="http://schemas.openxmlformats.org/presentationml/2006/ole">
              <p:oleObj spid="_x0000_s1041" name="Equation" r:id="rId7" imgW="215619" imgH="266353" progId="Equation.3">
                <p:embed/>
              </p:oleObj>
            </a:graphicData>
          </a:graphic>
        </p:graphicFrame>
        <p:cxnSp>
          <p:nvCxnSpPr>
            <p:cNvPr id="80" name="Straight Arrow Connector 79"/>
            <p:cNvCxnSpPr/>
            <p:nvPr/>
          </p:nvCxnSpPr>
          <p:spPr>
            <a:xfrm rot="10800000" flipV="1">
              <a:off x="4535424" y="2551176"/>
              <a:ext cx="6096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4800600" y="2895600"/>
            <a:ext cx="247650" cy="346710"/>
          </p:xfrm>
          <a:graphic>
            <a:graphicData uri="http://schemas.openxmlformats.org/presentationml/2006/ole">
              <p:oleObj spid="_x0000_s1042" name="Equation" r:id="rId8" imgW="190335" imgH="266469" progId="Equation.3">
                <p:embed/>
              </p:oleObj>
            </a:graphicData>
          </a:graphic>
        </p:graphicFrame>
      </p:grp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380999" y="5638800"/>
          <a:ext cx="914401" cy="408562"/>
        </p:xfrm>
        <a:graphic>
          <a:graphicData uri="http://schemas.openxmlformats.org/presentationml/2006/ole">
            <p:oleObj spid="_x0000_s1043" name="Equation" r:id="rId9" imgW="596641" imgH="26658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Indukovana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elektromotorna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sila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33800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Lorencova sila:                                       ; električna sila:                  ; 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</a:t>
            </a:r>
            <a:r>
              <a:rPr lang="sr-Latn-RS" dirty="0" smtClean="0">
                <a:solidFill>
                  <a:srgbClr val="002060"/>
                </a:solidFill>
              </a:rPr>
              <a:t>ad Lorencove sile na premeštanju jednog elektrona na putu dužine provodnika </a:t>
            </a:r>
            <a:r>
              <a:rPr lang="sr-Latn-RS" dirty="0" smtClean="0">
                <a:solidFill>
                  <a:srgbClr val="FF0000"/>
                </a:solidFill>
              </a:rPr>
              <a:t>ℓ</a:t>
            </a:r>
            <a:r>
              <a:rPr lang="sr-Latn-RS" dirty="0" smtClean="0">
                <a:solidFill>
                  <a:srgbClr val="002060"/>
                </a:solidFill>
              </a:rPr>
              <a:t>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</a:t>
            </a:r>
            <a:r>
              <a:rPr lang="sr-Latn-RS" dirty="0" smtClean="0">
                <a:solidFill>
                  <a:srgbClr val="002060"/>
                </a:solidFill>
              </a:rPr>
              <a:t>ko u provodniku ima </a:t>
            </a:r>
            <a:r>
              <a:rPr lang="sr-Latn-RS" i="1" dirty="0" smtClean="0">
                <a:solidFill>
                  <a:srgbClr val="FF0000"/>
                </a:solidFill>
              </a:rPr>
              <a:t>n</a:t>
            </a:r>
            <a:r>
              <a:rPr lang="sr-Latn-RS" dirty="0" smtClean="0">
                <a:solidFill>
                  <a:srgbClr val="002060"/>
                </a:solidFill>
              </a:rPr>
              <a:t> slobodnih elektrona: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sr-Latn-RS" dirty="0" smtClean="0">
                <a:solidFill>
                  <a:srgbClr val="002060"/>
                </a:solidFill>
              </a:rPr>
              <a:t> provodniku se indukuje elektromotorna sila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i="1" dirty="0" smtClean="0">
                <a:solidFill>
                  <a:srgbClr val="FF0000"/>
                </a:solidFill>
              </a:rPr>
              <a:t>A</a:t>
            </a:r>
            <a:r>
              <a:rPr lang="sr-Latn-RS" dirty="0" smtClean="0">
                <a:solidFill>
                  <a:srgbClr val="002060"/>
                </a:solidFill>
              </a:rPr>
              <a:t> – rad uložen za pomeranje naelektrisanja </a:t>
            </a:r>
            <a:r>
              <a:rPr lang="sr-Latn-RS" i="1" dirty="0" smtClean="0">
                <a:solidFill>
                  <a:srgbClr val="FF0000"/>
                </a:solidFill>
              </a:rPr>
              <a:t>q</a:t>
            </a:r>
            <a:r>
              <a:rPr lang="sr-Latn-RS" dirty="0" smtClean="0">
                <a:solidFill>
                  <a:srgbClr val="002060"/>
                </a:solidFill>
              </a:rPr>
              <a:t> duž provodnika AB</a:t>
            </a:r>
          </a:p>
        </p:txBody>
      </p:sp>
      <p:sp>
        <p:nvSpPr>
          <p:cNvPr id="6" name="Cube 5"/>
          <p:cNvSpPr/>
          <p:nvPr/>
        </p:nvSpPr>
        <p:spPr>
          <a:xfrm>
            <a:off x="609600" y="914400"/>
            <a:ext cx="2667000" cy="1219200"/>
          </a:xfrm>
          <a:prstGeom prst="cube">
            <a:avLst>
              <a:gd name="adj" fmla="val 78952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609600" y="2438400"/>
            <a:ext cx="2667000" cy="1219200"/>
          </a:xfrm>
          <a:prstGeom prst="cube">
            <a:avLst>
              <a:gd name="adj" fmla="val 78952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47800" y="3048000"/>
            <a:ext cx="304800" cy="3048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09800" y="2286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1"/>
            <a:endCxn id="10" idx="1"/>
          </p:cNvCxnSpPr>
          <p:nvPr/>
        </p:nvCxnSpPr>
        <p:spPr>
          <a:xfrm flipV="1">
            <a:off x="1492437" y="2330637"/>
            <a:ext cx="762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5"/>
            <a:endCxn id="10" idx="5"/>
          </p:cNvCxnSpPr>
          <p:nvPr/>
        </p:nvCxnSpPr>
        <p:spPr>
          <a:xfrm flipV="1">
            <a:off x="1707963" y="2546163"/>
            <a:ext cx="762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2209800" y="2286000"/>
            <a:ext cx="304800" cy="304800"/>
          </a:xfrm>
          <a:prstGeom prst="arc">
            <a:avLst>
              <a:gd name="adj1" fmla="val 14713829"/>
              <a:gd name="adj2" fmla="val 116438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1981200" y="2667000"/>
            <a:ext cx="152400" cy="1524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905000" y="2514600"/>
            <a:ext cx="7620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05000" y="29718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3"/>
            <a:endCxn id="9" idx="7"/>
          </p:cNvCxnSpPr>
          <p:nvPr/>
        </p:nvCxnSpPr>
        <p:spPr>
          <a:xfrm flipH="1">
            <a:off x="1707963" y="2797082"/>
            <a:ext cx="295555" cy="2955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7"/>
          </p:cNvCxnSpPr>
          <p:nvPr/>
        </p:nvCxnSpPr>
        <p:spPr>
          <a:xfrm flipV="1">
            <a:off x="2111282" y="2438400"/>
            <a:ext cx="250918" cy="2509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 rot="2611904">
            <a:off x="1571175" y="2007958"/>
            <a:ext cx="314688" cy="114771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143000" y="2286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895600" y="1676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209800" y="2286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600200" y="2209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000" y="30480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</a:t>
            </a:r>
            <a:endParaRPr lang="en-US" b="1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2438400" y="2057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</a:t>
            </a:r>
            <a:endParaRPr lang="en-US" b="1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1219200" y="2133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ℓ</a:t>
            </a:r>
            <a:endParaRPr lang="en-US" b="1" i="1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752104" y="2514600"/>
          <a:ext cx="314696" cy="336550"/>
        </p:xfrm>
        <a:graphic>
          <a:graphicData uri="http://schemas.openxmlformats.org/presentationml/2006/ole">
            <p:oleObj spid="_x0000_s2073" name="Equation" r:id="rId4" imgW="152268" imgH="215713" progId="Equation.3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09600" y="33528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N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" y="18288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</a:t>
            </a:r>
            <a:endParaRPr lang="en-US" b="1" i="1" dirty="0"/>
          </a:p>
        </p:txBody>
      </p:sp>
      <p:sp>
        <p:nvSpPr>
          <p:cNvPr id="58" name="Oval 57"/>
          <p:cNvSpPr/>
          <p:nvPr/>
        </p:nvSpPr>
        <p:spPr>
          <a:xfrm>
            <a:off x="5105400" y="2286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i="1" baseline="30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5400" y="2209800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e</a:t>
            </a:r>
            <a:r>
              <a:rPr lang="en-US" sz="2000" b="1" i="1" baseline="30000" dirty="0" smtClean="0"/>
              <a:t>-</a:t>
            </a:r>
            <a:endParaRPr lang="en-US" sz="2000" b="1" i="1" baseline="300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413248" y="2438400"/>
            <a:ext cx="11887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6248400" y="2438400"/>
          <a:ext cx="304800" cy="304800"/>
        </p:xfrm>
        <a:graphic>
          <a:graphicData uri="http://schemas.openxmlformats.org/presentationml/2006/ole">
            <p:oleObj spid="_x0000_s2074" name="Equation" r:id="rId5" imgW="114250" imgH="228501" progId="Equation.3">
              <p:embed/>
            </p:oleObj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flipV="1">
            <a:off x="5257800" y="1066800"/>
            <a:ext cx="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4953000" y="1066800"/>
          <a:ext cx="228600" cy="323850"/>
        </p:xfrm>
        <a:graphic>
          <a:graphicData uri="http://schemas.openxmlformats.org/presentationml/2006/ole">
            <p:oleObj spid="_x0000_s2075" name="Equation" r:id="rId6" imgW="152268" imgH="215713" progId="Equation.3">
              <p:embed/>
            </p:oleObj>
          </a:graphicData>
        </a:graphic>
      </p:graphicFrame>
      <p:cxnSp>
        <p:nvCxnSpPr>
          <p:cNvPr id="75" name="Straight Arrow Connector 74"/>
          <p:cNvCxnSpPr/>
          <p:nvPr/>
        </p:nvCxnSpPr>
        <p:spPr>
          <a:xfrm flipV="1">
            <a:off x="5376672" y="1719072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5867400" y="1828800"/>
          <a:ext cx="215900" cy="342900"/>
        </p:xfrm>
        <a:graphic>
          <a:graphicData uri="http://schemas.openxmlformats.org/presentationml/2006/ole">
            <p:oleObj spid="_x0000_s2076" name="Equation" r:id="rId7" imgW="215619" imgH="266353" progId="Equation.3">
              <p:embed/>
            </p:oleObj>
          </a:graphicData>
        </a:graphic>
      </p:graphicFrame>
      <p:cxnSp>
        <p:nvCxnSpPr>
          <p:cNvPr id="80" name="Straight Arrow Connector 79"/>
          <p:cNvCxnSpPr/>
          <p:nvPr/>
        </p:nvCxnSpPr>
        <p:spPr>
          <a:xfrm rot="10800000" flipV="1">
            <a:off x="4535424" y="2551176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4800600" y="2895600"/>
          <a:ext cx="247650" cy="346710"/>
        </p:xfrm>
        <a:graphic>
          <a:graphicData uri="http://schemas.openxmlformats.org/presentationml/2006/ole">
            <p:oleObj spid="_x0000_s2077" name="Equation" r:id="rId8" imgW="190335" imgH="266469" progId="Equation.3">
              <p:embed/>
            </p:oleObj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905000" y="3657600"/>
          <a:ext cx="1981206" cy="457201"/>
        </p:xfrm>
        <a:graphic>
          <a:graphicData uri="http://schemas.openxmlformats.org/presentationml/2006/ole">
            <p:oleObj spid="_x0000_s2078" name="Equation" r:id="rId9" imgW="1155199" imgH="266584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410200" y="3733800"/>
          <a:ext cx="871537" cy="392113"/>
        </p:xfrm>
        <a:graphic>
          <a:graphicData uri="http://schemas.openxmlformats.org/presentationml/2006/ole">
            <p:oleObj spid="_x0000_s2079" name="Equation" r:id="rId10" imgW="508000" imgH="228600" progId="Equation.3">
              <p:embed/>
            </p:oleObj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400800" y="3733800"/>
          <a:ext cx="2209801" cy="437103"/>
        </p:xfrm>
        <a:graphic>
          <a:graphicData uri="http://schemas.openxmlformats.org/presentationml/2006/ole">
            <p:oleObj spid="_x0000_s2080" name="Equation" r:id="rId11" imgW="1155700" imgH="228600" progId="Equation.3">
              <p:embed/>
            </p:oleObj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048000" y="4648200"/>
          <a:ext cx="1879600" cy="439387"/>
        </p:xfrm>
        <a:graphic>
          <a:graphicData uri="http://schemas.openxmlformats.org/presentationml/2006/ole">
            <p:oleObj spid="_x0000_s2081" name="Equation" r:id="rId12" imgW="977900" imgH="228600" progId="Equation.3">
              <p:embed/>
            </p:oleObj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4724399" y="5105400"/>
          <a:ext cx="2119313" cy="381000"/>
        </p:xfrm>
        <a:graphic>
          <a:graphicData uri="http://schemas.openxmlformats.org/presentationml/2006/ole">
            <p:oleObj spid="_x0000_s2082" name="Equation" r:id="rId13" imgW="1129810" imgH="203112" progId="Equation.3">
              <p:embed/>
            </p:oleObj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4876800" y="5507831"/>
          <a:ext cx="644236" cy="664369"/>
        </p:xfrm>
        <a:graphic>
          <a:graphicData uri="http://schemas.openxmlformats.org/presentationml/2006/ole">
            <p:oleObj spid="_x0000_s2083" name="Equation" r:id="rId14" imgW="406224" imgH="41891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Indukovana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elektromotorna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sila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33800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sr-Latn-RS" dirty="0" smtClean="0">
                <a:solidFill>
                  <a:srgbClr val="002060"/>
                </a:solidFill>
              </a:rPr>
              <a:t> provodniku se indukuje elektromotorna sila                , pa je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</a:rPr>
              <a:t>Indukovana elektromotorna sila srazmerna je brzini pomeranja provodni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sr-Latn-RS" dirty="0" smtClean="0">
                <a:solidFill>
                  <a:srgbClr val="FF0000"/>
                </a:solidFill>
              </a:rPr>
              <a:t>a kroz magnetno polje, dužini provodnika i intenzitetu magnetne indukcije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K</a:t>
            </a:r>
            <a:r>
              <a:rPr lang="sr-Latn-RS" dirty="0" smtClean="0">
                <a:solidFill>
                  <a:srgbClr val="002060"/>
                </a:solidFill>
              </a:rPr>
              <a:t>ada provodnik nije normalan na linije magnetne indukcije,već sa njima zaklapa ugao </a:t>
            </a:r>
            <a:r>
              <a:rPr lang="el-GR" i="1" dirty="0" smtClean="0">
                <a:solidFill>
                  <a:srgbClr val="FF0000"/>
                </a:solidFill>
              </a:rPr>
              <a:t>α</a:t>
            </a:r>
            <a:r>
              <a:rPr lang="sr-Latn-RS" dirty="0" smtClean="0">
                <a:solidFill>
                  <a:srgbClr val="002060"/>
                </a:solidFill>
              </a:rPr>
              <a:t>:</a:t>
            </a: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endParaRPr lang="sr-Latn-RS" dirty="0" smtClean="0">
              <a:solidFill>
                <a:srgbClr val="002060"/>
              </a:solidFill>
            </a:endParaRPr>
          </a:p>
          <a:p>
            <a:pPr indent="117475">
              <a:buFont typeface="Arial" pitchFamily="34" charset="0"/>
              <a:buChar char="•"/>
            </a:pPr>
            <a:r>
              <a:rPr lang="sr-Latn-RS" dirty="0" smtClean="0">
                <a:solidFill>
                  <a:srgbClr val="002060"/>
                </a:solidFill>
              </a:rPr>
              <a:t>Primena elektromagnetne indukcije: </a:t>
            </a:r>
            <a:r>
              <a:rPr lang="sr-Latn-RS" b="1" i="1" dirty="0" smtClean="0">
                <a:solidFill>
                  <a:srgbClr val="002060"/>
                </a:solidFill>
              </a:rPr>
              <a:t>generatori struje</a:t>
            </a:r>
            <a:r>
              <a:rPr lang="sr-Latn-RS" dirty="0" smtClean="0">
                <a:solidFill>
                  <a:srgbClr val="002060"/>
                </a:solidFill>
              </a:rPr>
              <a:t> – ulogu pokretnog provodnika igra kalem sa velikim brojem navojaka, koji se obrće u magnetnom polju.</a:t>
            </a:r>
          </a:p>
        </p:txBody>
      </p:sp>
      <p:sp>
        <p:nvSpPr>
          <p:cNvPr id="6" name="Cube 5"/>
          <p:cNvSpPr/>
          <p:nvPr/>
        </p:nvSpPr>
        <p:spPr>
          <a:xfrm>
            <a:off x="609600" y="914400"/>
            <a:ext cx="2667000" cy="1219200"/>
          </a:xfrm>
          <a:prstGeom prst="cube">
            <a:avLst>
              <a:gd name="adj" fmla="val 78952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609600" y="2438400"/>
            <a:ext cx="2667000" cy="1219200"/>
          </a:xfrm>
          <a:prstGeom prst="cube">
            <a:avLst>
              <a:gd name="adj" fmla="val 78952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47800" y="3048000"/>
            <a:ext cx="304800" cy="3048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09800" y="2286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1"/>
            <a:endCxn id="10" idx="1"/>
          </p:cNvCxnSpPr>
          <p:nvPr/>
        </p:nvCxnSpPr>
        <p:spPr>
          <a:xfrm flipV="1">
            <a:off x="1492437" y="2330637"/>
            <a:ext cx="762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5"/>
            <a:endCxn id="10" idx="5"/>
          </p:cNvCxnSpPr>
          <p:nvPr/>
        </p:nvCxnSpPr>
        <p:spPr>
          <a:xfrm flipV="1">
            <a:off x="1707963" y="2546163"/>
            <a:ext cx="762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2209800" y="2286000"/>
            <a:ext cx="304800" cy="304800"/>
          </a:xfrm>
          <a:prstGeom prst="arc">
            <a:avLst>
              <a:gd name="adj1" fmla="val 14713829"/>
              <a:gd name="adj2" fmla="val 116438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1981200" y="2667000"/>
            <a:ext cx="152400" cy="1524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905000" y="2514600"/>
            <a:ext cx="7620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05000" y="29718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3"/>
            <a:endCxn id="9" idx="7"/>
          </p:cNvCxnSpPr>
          <p:nvPr/>
        </p:nvCxnSpPr>
        <p:spPr>
          <a:xfrm flipH="1">
            <a:off x="1707963" y="2797082"/>
            <a:ext cx="295555" cy="2955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7"/>
          </p:cNvCxnSpPr>
          <p:nvPr/>
        </p:nvCxnSpPr>
        <p:spPr>
          <a:xfrm flipV="1">
            <a:off x="2111282" y="2438400"/>
            <a:ext cx="250918" cy="2509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 rot="2611904">
            <a:off x="1571175" y="2007958"/>
            <a:ext cx="314688" cy="114771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143000" y="2286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895600" y="1676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209800" y="2286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600200" y="2209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000" y="30480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</a:t>
            </a:r>
            <a:endParaRPr lang="en-US" b="1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2438400" y="2057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</a:t>
            </a:r>
            <a:endParaRPr lang="en-US" b="1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1219200" y="2133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ℓ</a:t>
            </a:r>
            <a:endParaRPr lang="en-US" b="1" i="1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752104" y="2514600"/>
          <a:ext cx="314696" cy="336550"/>
        </p:xfrm>
        <a:graphic>
          <a:graphicData uri="http://schemas.openxmlformats.org/presentationml/2006/ole">
            <p:oleObj spid="_x0000_s3095" name="Equation" r:id="rId4" imgW="152268" imgH="215713" progId="Equation.3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09600" y="335280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N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" y="18288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</a:t>
            </a:r>
            <a:endParaRPr lang="en-US" b="1" i="1" dirty="0"/>
          </a:p>
        </p:txBody>
      </p:sp>
      <p:sp>
        <p:nvSpPr>
          <p:cNvPr id="58" name="Oval 57"/>
          <p:cNvSpPr/>
          <p:nvPr/>
        </p:nvSpPr>
        <p:spPr>
          <a:xfrm>
            <a:off x="5105400" y="2286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i="1" baseline="30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5400" y="2209800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e</a:t>
            </a:r>
            <a:r>
              <a:rPr lang="en-US" sz="2000" b="1" i="1" baseline="30000" dirty="0" smtClean="0"/>
              <a:t>-</a:t>
            </a:r>
            <a:endParaRPr lang="en-US" sz="2000" b="1" i="1" baseline="300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413248" y="2438400"/>
            <a:ext cx="11887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6248400" y="2438400"/>
          <a:ext cx="304800" cy="304800"/>
        </p:xfrm>
        <a:graphic>
          <a:graphicData uri="http://schemas.openxmlformats.org/presentationml/2006/ole">
            <p:oleObj spid="_x0000_s3096" name="Equation" r:id="rId5" imgW="114250" imgH="228501" progId="Equation.3">
              <p:embed/>
            </p:oleObj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flipV="1">
            <a:off x="5257800" y="1066800"/>
            <a:ext cx="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4953000" y="1066800"/>
          <a:ext cx="228600" cy="323850"/>
        </p:xfrm>
        <a:graphic>
          <a:graphicData uri="http://schemas.openxmlformats.org/presentationml/2006/ole">
            <p:oleObj spid="_x0000_s3097" name="Equation" r:id="rId6" imgW="152268" imgH="215713" progId="Equation.3">
              <p:embed/>
            </p:oleObj>
          </a:graphicData>
        </a:graphic>
      </p:graphicFrame>
      <p:cxnSp>
        <p:nvCxnSpPr>
          <p:cNvPr id="75" name="Straight Arrow Connector 74"/>
          <p:cNvCxnSpPr/>
          <p:nvPr/>
        </p:nvCxnSpPr>
        <p:spPr>
          <a:xfrm flipV="1">
            <a:off x="5376672" y="1719072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5867400" y="1828800"/>
          <a:ext cx="215900" cy="342900"/>
        </p:xfrm>
        <a:graphic>
          <a:graphicData uri="http://schemas.openxmlformats.org/presentationml/2006/ole">
            <p:oleObj spid="_x0000_s3098" name="Equation" r:id="rId7" imgW="215619" imgH="266353" progId="Equation.3">
              <p:embed/>
            </p:oleObj>
          </a:graphicData>
        </a:graphic>
      </p:graphicFrame>
      <p:cxnSp>
        <p:nvCxnSpPr>
          <p:cNvPr id="80" name="Straight Arrow Connector 79"/>
          <p:cNvCxnSpPr/>
          <p:nvPr/>
        </p:nvCxnSpPr>
        <p:spPr>
          <a:xfrm rot="10800000" flipV="1">
            <a:off x="4535424" y="2551176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4800600" y="2895600"/>
          <a:ext cx="247650" cy="346710"/>
        </p:xfrm>
        <a:graphic>
          <a:graphicData uri="http://schemas.openxmlformats.org/presentationml/2006/ole">
            <p:oleObj spid="_x0000_s3099" name="Equation" r:id="rId8" imgW="190335" imgH="266469" progId="Equation.3">
              <p:embed/>
            </p:oleObj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4876800" y="3657600"/>
          <a:ext cx="644236" cy="588169"/>
        </p:xfrm>
        <a:graphic>
          <a:graphicData uri="http://schemas.openxmlformats.org/presentationml/2006/ole">
            <p:oleObj spid="_x0000_s3100" name="Equation" r:id="rId9" imgW="406224" imgH="418918" progId="Equation.3">
              <p:embed/>
            </p:oleObj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6248401" y="3751634"/>
          <a:ext cx="1066800" cy="317770"/>
        </p:xfrm>
        <a:graphic>
          <a:graphicData uri="http://schemas.openxmlformats.org/presentationml/2006/ole">
            <p:oleObj spid="_x0000_s3101" name="Equation" r:id="rId10" imgW="596641" imgH="177723" progId="Equation.3">
              <p:embed/>
            </p:oleObj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3657600" y="5486400"/>
          <a:ext cx="1589314" cy="304800"/>
        </p:xfrm>
        <a:graphic>
          <a:graphicData uri="http://schemas.openxmlformats.org/presentationml/2006/ole">
            <p:oleObj spid="_x0000_s3102" name="Equation" r:id="rId11" imgW="926698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1037</TotalTime>
  <Words>2262</Words>
  <Application>Microsoft Office PowerPoint</Application>
  <PresentationFormat>On-screen Show (4:3)</PresentationFormat>
  <Paragraphs>233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Elektromagnetna indukcija</vt:lpstr>
      <vt:lpstr>Elektromagnetna indukcija - otkriće</vt:lpstr>
      <vt:lpstr>Elektromagnetna indukcija</vt:lpstr>
      <vt:lpstr>Elektromagnetna indukcija</vt:lpstr>
      <vt:lpstr>Elektromagnetna indukcija</vt:lpstr>
      <vt:lpstr>Elektromagnetna indukcija</vt:lpstr>
      <vt:lpstr>Indukovana elektromotorna sila</vt:lpstr>
      <vt:lpstr>Indukovana elektromotorna sila</vt:lpstr>
      <vt:lpstr>Indukovana elektromotorna sila</vt:lpstr>
      <vt:lpstr>Elektromagnetna indukcija u nepokretnom provodniku</vt:lpstr>
      <vt:lpstr>Elektromagnetna indukcija u nepokretnom provodniku</vt:lpstr>
      <vt:lpstr>Elektromagnetna indukcija u nepokretnom provodniku</vt:lpstr>
      <vt:lpstr>Faradejev zakon elektromagnetne indukcije i Lencovo pravilo</vt:lpstr>
      <vt:lpstr>Faradejev zakon elektromagnetne indukcije</vt:lpstr>
      <vt:lpstr>Lencovo pravilo</vt:lpstr>
      <vt:lpstr>Lencovo pravilo</vt:lpstr>
      <vt:lpstr>Lencovo pravilo</vt:lpstr>
      <vt:lpstr>Lencovo pravilo</vt:lpstr>
      <vt:lpstr>Samoindukcija</vt:lpstr>
      <vt:lpstr>Samoindukcija</vt:lpstr>
      <vt:lpstr>Samoindukcija</vt:lpstr>
      <vt:lpstr>Samoindukcija</vt:lpstr>
      <vt:lpstr>Međusobna indukcija</vt:lpstr>
      <vt:lpstr>Međusobna (uzajamna) indukcija</vt:lpstr>
      <vt:lpstr>Slide 25</vt:lpstr>
      <vt:lpstr>Slide 26</vt:lpstr>
      <vt:lpstr>Slide 27</vt:lpstr>
      <vt:lpstr>Pitanja 1/2</vt:lpstr>
      <vt:lpstr>Pitanja 2/2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Magnetno polje strujnog provodnika, magnetna indukcija i jačina magnetnog polja, linije sila, fluks</dc:title>
  <dc:creator>ismil_000</dc:creator>
  <cp:lastModifiedBy>ismil_000</cp:lastModifiedBy>
  <cp:revision>91</cp:revision>
  <dcterms:created xsi:type="dcterms:W3CDTF">2015-09-01T06:25:39Z</dcterms:created>
  <dcterms:modified xsi:type="dcterms:W3CDTF">2017-11-01T10:04:53Z</dcterms:modified>
</cp:coreProperties>
</file>