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3" r:id="rId4"/>
    <p:sldId id="265" r:id="rId5"/>
    <p:sldId id="267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961" autoAdjust="0"/>
    <p:restoredTop sz="94660"/>
  </p:normalViewPr>
  <p:slideViewPr>
    <p:cSldViewPr>
      <p:cViewPr varScale="1">
        <p:scale>
          <a:sx n="65" d="100"/>
          <a:sy n="65" d="100"/>
        </p:scale>
        <p:origin x="-12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4E376-3E89-47DD-A64F-CC14A79D8BC7}" type="datetimeFigureOut">
              <a:rPr lang="en-US" smtClean="0"/>
              <a:pPr/>
              <a:t>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A3030-2E61-4C16-9F28-CD12C2D86D3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765175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Dinamika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rotacije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3962400"/>
            <a:ext cx="8610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Dimenzije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tela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uporedive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dimenzijom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putanje</a:t>
            </a:r>
            <a:r>
              <a:rPr lang="en-US" dirty="0" smtClean="0">
                <a:solidFill>
                  <a:srgbClr val="002060"/>
                </a:solidFill>
              </a:rPr>
              <a:t> -</a:t>
            </a:r>
            <a:r>
              <a:rPr lang="en-US" dirty="0" err="1" smtClean="0">
                <a:solidFill>
                  <a:srgbClr val="002060"/>
                </a:solidFill>
              </a:rPr>
              <a:t>različiti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delovi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tela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kreću</a:t>
            </a:r>
            <a:r>
              <a:rPr lang="en-US" dirty="0" smtClean="0">
                <a:solidFill>
                  <a:srgbClr val="002060"/>
                </a:solidFill>
              </a:rPr>
              <a:t> se </a:t>
            </a:r>
            <a:r>
              <a:rPr lang="en-US" dirty="0" err="1" smtClean="0">
                <a:solidFill>
                  <a:srgbClr val="002060"/>
                </a:solidFill>
              </a:rPr>
              <a:t>po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kružnicama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različitog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poluprečnika</a:t>
            </a:r>
            <a:r>
              <a:rPr lang="sr-Latn-RS" dirty="0" smtClean="0">
                <a:solidFill>
                  <a:srgbClr val="002060"/>
                </a:solidFill>
              </a:rPr>
              <a:t>, čiji </a:t>
            </a:r>
            <a:r>
              <a:rPr lang="en-US" dirty="0" err="1" smtClean="0">
                <a:solidFill>
                  <a:srgbClr val="002060"/>
                </a:solidFill>
              </a:rPr>
              <a:t>centar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koji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leži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istoj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pravoj</a:t>
            </a:r>
            <a:r>
              <a:rPr lang="sr-Latn-RS" dirty="0" smtClean="0">
                <a:solidFill>
                  <a:srgbClr val="002060"/>
                </a:solidFill>
              </a:rPr>
              <a:t> - </a:t>
            </a:r>
            <a:r>
              <a:rPr lang="en-US" b="1" i="1" dirty="0" err="1" smtClean="0">
                <a:solidFill>
                  <a:srgbClr val="002060"/>
                </a:solidFill>
              </a:rPr>
              <a:t>os</a:t>
            </a:r>
            <a:r>
              <a:rPr lang="sr-Latn-RS" b="1" i="1" dirty="0" smtClean="0">
                <a:solidFill>
                  <a:srgbClr val="002060"/>
                </a:solidFill>
              </a:rPr>
              <a:t>i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rotacije</a:t>
            </a:r>
            <a:endParaRPr lang="sr-Latn-RS" dirty="0" smtClean="0">
              <a:solidFill>
                <a:srgbClr val="002060"/>
              </a:solidFill>
            </a:endParaRPr>
          </a:p>
          <a:p>
            <a:pPr indent="117475">
              <a:buFont typeface="Arial" pitchFamily="34" charset="0"/>
              <a:buChar char="•"/>
            </a:pPr>
            <a:r>
              <a:rPr lang="vi-VN" dirty="0" smtClean="0">
                <a:solidFill>
                  <a:srgbClr val="002060"/>
                </a:solidFill>
                <a:latin typeface="Calibri" pitchFamily="34" charset="0"/>
              </a:rPr>
              <a:t>Zbir vektora težina svih delova nekog nepravilnog tela rezultovaće vektorom ukupne težine tela, koji deluje u nekoj određenoj tački. Ova tačka 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</a:rPr>
              <a:t>-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vi-VN" b="1" i="1" dirty="0" smtClean="0">
                <a:solidFill>
                  <a:srgbClr val="002060"/>
                </a:solidFill>
                <a:latin typeface="Calibri" pitchFamily="34" charset="0"/>
              </a:rPr>
              <a:t>centar mase (težište) 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</a:rPr>
              <a:t>tela i smatra se da je u njoj skoncentrisana celokupna njegova masa </a:t>
            </a:r>
            <a:endParaRPr lang="sr-Latn-RS" dirty="0" smtClean="0">
              <a:solidFill>
                <a:srgbClr val="002060"/>
              </a:solidFill>
              <a:latin typeface="Calibri" pitchFamily="34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  <a:latin typeface="Calibri" pitchFamily="34" charset="0"/>
              </a:rPr>
              <a:t>O</a:t>
            </a:r>
            <a:r>
              <a:rPr lang="vi-VN" dirty="0" smtClean="0">
                <a:solidFill>
                  <a:srgbClr val="002060"/>
                </a:solidFill>
                <a:latin typeface="Calibri" pitchFamily="34" charset="0"/>
              </a:rPr>
              <a:t>sa rotacije koja prolazi kroz težište tel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</a:rPr>
              <a:t>a - </a:t>
            </a:r>
            <a:r>
              <a:rPr lang="vi-VN" b="1" i="1" dirty="0" smtClean="0">
                <a:solidFill>
                  <a:srgbClr val="002060"/>
                </a:solidFill>
                <a:latin typeface="Calibri" pitchFamily="34" charset="0"/>
              </a:rPr>
              <a:t>sopstvena osa rotacije</a:t>
            </a:r>
            <a:endParaRPr lang="sr-Latn-RS" b="1" i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b="1" i="1" dirty="0" smtClean="0">
                <a:solidFill>
                  <a:srgbClr val="002060"/>
                </a:solidFill>
                <a:latin typeface="Calibri" pitchFamily="34" charset="0"/>
              </a:rPr>
              <a:t>kruto telo </a:t>
            </a:r>
            <a:r>
              <a:rPr lang="sr-Latn-RS" dirty="0" smtClean="0">
                <a:solidFill>
                  <a:srgbClr val="002060"/>
                </a:solidFill>
                <a:latin typeface="Calibri" pitchFamily="34" charset="0"/>
              </a:rPr>
              <a:t>– telo kod kojeg rastojanja između njegovih delića (čestica) ostaju nepromenjena tokom delovanja sile (sila)</a:t>
            </a:r>
          </a:p>
        </p:txBody>
      </p:sp>
      <p:pic>
        <p:nvPicPr>
          <p:cNvPr id="37890" name="Picture 2" descr="https://static.wixstatic.com/media/7eee85_ec142a6bc421481c96129b1e96582f2f.png/v1/fit/w_322,h_322,usm_0.50_1.20_0.00/7eee85_ec142a6bc421481c96129b1e96582f2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838200"/>
            <a:ext cx="3048000" cy="3048000"/>
          </a:xfrm>
          <a:prstGeom prst="rect">
            <a:avLst/>
          </a:prstGeom>
          <a:noFill/>
        </p:spPr>
      </p:pic>
      <p:pic>
        <p:nvPicPr>
          <p:cNvPr id="37892" name="Picture 4" descr="https://static.wixstatic.com/media/7eee85_d260c335349b4289b31d0b07be5e286b.png/v1/fill/w_257,h_218,al_c/7eee85_d260c335349b4289b31d0b07be5e286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143000"/>
            <a:ext cx="3144124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765175"/>
          </a:xfrm>
        </p:spPr>
        <p:txBody>
          <a:bodyPr>
            <a:normAutofit/>
          </a:bodyPr>
          <a:lstStyle/>
          <a:p>
            <a:r>
              <a:rPr lang="sr-Latn-RS" b="1" dirty="0" smtClean="0">
                <a:solidFill>
                  <a:srgbClr val="002060"/>
                </a:solidFill>
              </a:rPr>
              <a:t>Moment sile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991922"/>
            <a:ext cx="8610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</a:rPr>
              <a:t>posmatrajmo silu koja deluje na telo koje je u jednoj svojoj tački pričvršćeno za osu oko koje može da rotira </a:t>
            </a:r>
          </a:p>
          <a:p>
            <a:pPr indent="117475">
              <a:buFont typeface="Arial" pitchFamily="34" charset="0"/>
              <a:buChar char="•"/>
            </a:pPr>
            <a:r>
              <a:rPr lang="sr-Latn-RS" b="1" i="1" dirty="0" smtClean="0">
                <a:solidFill>
                  <a:srgbClr val="002060"/>
                </a:solidFill>
              </a:rPr>
              <a:t>napadna tačka sile</a:t>
            </a:r>
            <a:r>
              <a:rPr lang="sr-Latn-RS" dirty="0" smtClean="0">
                <a:solidFill>
                  <a:srgbClr val="002060"/>
                </a:solidFill>
              </a:rPr>
              <a:t> (tačka u kojoj sila deluje na telo) dalja od ose rotacije → manja sila je potrebna da zakrene telo</a:t>
            </a:r>
          </a:p>
          <a:p>
            <a:pPr indent="117475">
              <a:buFont typeface="Arial" pitchFamily="34" charset="0"/>
              <a:buChar char="•"/>
            </a:pPr>
            <a:r>
              <a:rPr lang="en-US" b="1" i="1" dirty="0" err="1" smtClean="0">
                <a:solidFill>
                  <a:srgbClr val="002060"/>
                </a:solidFill>
              </a:rPr>
              <a:t>fizička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veličina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koja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uzrokuje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rotaciju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krutog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tela</a:t>
            </a:r>
            <a:r>
              <a:rPr lang="en-US" b="1" i="1" dirty="0" smtClean="0">
                <a:solidFill>
                  <a:srgbClr val="002060"/>
                </a:solidFill>
              </a:rPr>
              <a:t> (</a:t>
            </a:r>
            <a:r>
              <a:rPr lang="en-US" b="1" i="1" dirty="0" err="1" smtClean="0">
                <a:solidFill>
                  <a:srgbClr val="002060"/>
                </a:solidFill>
              </a:rPr>
              <a:t>okretanje</a:t>
            </a:r>
            <a:r>
              <a:rPr lang="en-US" b="1" i="1" dirty="0" smtClean="0">
                <a:solidFill>
                  <a:srgbClr val="002060"/>
                </a:solidFill>
              </a:rPr>
              <a:t>) </a:t>
            </a:r>
            <a:r>
              <a:rPr lang="en-US" b="1" i="1" dirty="0" err="1" smtClean="0">
                <a:solidFill>
                  <a:srgbClr val="002060"/>
                </a:solidFill>
              </a:rPr>
              <a:t>oko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neke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ose</a:t>
            </a:r>
            <a:r>
              <a:rPr lang="sr-Latn-RS" b="1" i="1" dirty="0" smtClean="0">
                <a:solidFill>
                  <a:srgbClr val="002060"/>
                </a:solidFill>
              </a:rPr>
              <a:t> naziva se m</a:t>
            </a:r>
            <a:r>
              <a:rPr lang="en-US" b="1" i="1" dirty="0" err="1" smtClean="0">
                <a:solidFill>
                  <a:srgbClr val="002060"/>
                </a:solidFill>
              </a:rPr>
              <a:t>oment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sile</a:t>
            </a:r>
            <a:r>
              <a:rPr lang="sr-Latn-RS" b="1" i="1" dirty="0" smtClean="0">
                <a:solidFill>
                  <a:srgbClr val="002060"/>
                </a:solidFill>
              </a:rPr>
              <a:t>, </a:t>
            </a:r>
          </a:p>
          <a:p>
            <a:pPr indent="117475">
              <a:buFont typeface="Arial" pitchFamily="34" charset="0"/>
              <a:buChar char="•"/>
            </a:pPr>
            <a:endParaRPr lang="sr-Latn-RS" b="1" i="1" dirty="0" smtClean="0">
              <a:solidFill>
                <a:srgbClr val="002060"/>
              </a:solidFill>
            </a:endParaRPr>
          </a:p>
          <a:p>
            <a:pPr indent="117475">
              <a:buFont typeface="Arial" pitchFamily="34" charset="0"/>
              <a:buChar char="•"/>
            </a:pPr>
            <a:r>
              <a:rPr lang="pl-PL" dirty="0" smtClean="0">
                <a:solidFill>
                  <a:srgbClr val="002060"/>
                </a:solidFill>
              </a:rPr>
              <a:t>samo ona komponenta sile </a:t>
            </a: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l-PL" dirty="0" smtClean="0">
                <a:solidFill>
                  <a:srgbClr val="002060"/>
                </a:solidFill>
              </a:rPr>
              <a:t> koja je normalna na poluprečnik </a:t>
            </a: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l-PL" dirty="0" smtClean="0">
                <a:solidFill>
                  <a:srgbClr val="002060"/>
                </a:solidFill>
              </a:rPr>
              <a:t> izaziva efekat zakretanja</a:t>
            </a:r>
          </a:p>
          <a:p>
            <a:pPr indent="117475">
              <a:buFont typeface="Arial" pitchFamily="34" charset="0"/>
              <a:buChar char="•"/>
            </a:pPr>
            <a:r>
              <a:rPr lang="sr-Latn-RS" b="1" i="1" dirty="0" smtClean="0">
                <a:solidFill>
                  <a:srgbClr val="002060"/>
                </a:solidFill>
              </a:rPr>
              <a:t>moment sile: proizvod intenziteta sile i kraka sile</a:t>
            </a:r>
          </a:p>
          <a:p>
            <a:pPr indent="117475">
              <a:buFont typeface="Arial" pitchFamily="34" charset="0"/>
              <a:buChar char="•"/>
            </a:pPr>
            <a:r>
              <a:rPr lang="sr-Latn-RS" b="1" i="1" dirty="0" smtClean="0">
                <a:solidFill>
                  <a:srgbClr val="002060"/>
                </a:solidFill>
              </a:rPr>
              <a:t>krak sile:</a:t>
            </a:r>
            <a:r>
              <a:rPr lang="sr-Latn-RS" dirty="0" smtClean="0">
                <a:solidFill>
                  <a:srgbClr val="002060"/>
                </a:solidFill>
              </a:rPr>
              <a:t> najmanje (normalno ) rastojanje od ose rotacije </a:t>
            </a:r>
            <a:r>
              <a:rPr lang="sr-Latn-RS" smtClean="0">
                <a:solidFill>
                  <a:srgbClr val="002060"/>
                </a:solidFill>
              </a:rPr>
              <a:t>do </a:t>
            </a:r>
            <a:r>
              <a:rPr lang="sr-Latn-RS" smtClean="0">
                <a:solidFill>
                  <a:srgbClr val="002060"/>
                </a:solidFill>
              </a:rPr>
              <a:t>napadne tačke sile</a:t>
            </a:r>
            <a:endParaRPr lang="sr-Latn-RS" b="1" i="1" dirty="0" smtClean="0">
              <a:solidFill>
                <a:srgbClr val="002060"/>
              </a:solidFill>
            </a:endParaRPr>
          </a:p>
          <a:p>
            <a:pPr indent="117475">
              <a:buFont typeface="Arial" pitchFamily="34" charset="0"/>
              <a:buChar char="•"/>
            </a:pPr>
            <a:endParaRPr lang="sr-Latn-RS" sz="2000" b="1" i="1" dirty="0" smtClean="0">
              <a:solidFill>
                <a:srgbClr val="002060"/>
              </a:solidFill>
            </a:endParaRPr>
          </a:p>
          <a:p>
            <a:pPr indent="117475">
              <a:buFont typeface="Arial" pitchFamily="34" charset="0"/>
              <a:buChar char="•"/>
            </a:pPr>
            <a:endParaRPr lang="sr-Latn-RS" sz="2000" b="1" i="1" dirty="0" smtClean="0">
              <a:solidFill>
                <a:srgbClr val="002060"/>
              </a:solidFill>
            </a:endParaRPr>
          </a:p>
        </p:txBody>
      </p:sp>
      <p:pic>
        <p:nvPicPr>
          <p:cNvPr id="23554" name="Picture 2" descr="https://static.wixstatic.com/media/7eee85_20a8835b288546dd959622c4c42e058b.png/v1/fill/w_501,h_219,al_c/7eee85_20a8835b288546dd959622c4c42e058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066800"/>
            <a:ext cx="4074743" cy="1781176"/>
          </a:xfrm>
          <a:prstGeom prst="rect">
            <a:avLst/>
          </a:prstGeom>
          <a:noFill/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886200" y="4492625"/>
          <a:ext cx="1498600" cy="384175"/>
        </p:xfrm>
        <a:graphic>
          <a:graphicData uri="http://schemas.openxmlformats.org/presentationml/2006/ole">
            <p:oleObj spid="_x0000_s23555" name="Equation" r:id="rId4" imgW="990360" imgH="253800" progId="Equation.3">
              <p:embed/>
            </p:oleObj>
          </a:graphicData>
        </a:graphic>
      </p:graphicFrame>
      <p:pic>
        <p:nvPicPr>
          <p:cNvPr id="23557" name="Picture 5" descr="https://static.wixstatic.com/media/7eee85_b42cd691a7004c7cb41fc2f264218909.png/v1/fill/w_402,h_245,al_c/7eee85_b42cd691a7004c7cb41fc2f264218909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762000"/>
            <a:ext cx="3829050" cy="2333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765175"/>
          </a:xfrm>
        </p:spPr>
        <p:txBody>
          <a:bodyPr>
            <a:normAutofit/>
          </a:bodyPr>
          <a:lstStyle/>
          <a:p>
            <a:r>
              <a:rPr lang="sr-Latn-RS" b="1" dirty="0" smtClean="0">
                <a:solidFill>
                  <a:srgbClr val="002060"/>
                </a:solidFill>
              </a:rPr>
              <a:t>Moment sile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2991922"/>
            <a:ext cx="86106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</a:rPr>
              <a:t>ako je sila </a:t>
            </a: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sr-Latn-RS" dirty="0" smtClean="0">
                <a:solidFill>
                  <a:srgbClr val="002060"/>
                </a:solidFill>
              </a:rPr>
              <a:t> normalna na poluprečnik </a:t>
            </a: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dirty="0" smtClean="0">
                <a:solidFill>
                  <a:srgbClr val="002060"/>
                </a:solidFill>
              </a:rPr>
              <a:t> → 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 = rF</a:t>
            </a:r>
            <a:endParaRPr lang="sr-Latn-RS" b="1" i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  <a:cs typeface="Times New Roman" pitchFamily="18" charset="0"/>
              </a:rPr>
              <a:t>Intenzitet momenta sile jednak je proizvodu intenziteta sile i najmanjeg rastojanja od ose rotacije do napadne tačke sile</a:t>
            </a: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  <a:cs typeface="Times New Roman" pitchFamily="18" charset="0"/>
              </a:rPr>
              <a:t>u opštem slučaju, </a:t>
            </a: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sr-Latn-RS" dirty="0" smtClean="0">
                <a:solidFill>
                  <a:srgbClr val="002060"/>
                </a:solidFill>
              </a:rPr>
              <a:t> nije normalna na </a:t>
            </a: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l-PL" dirty="0" smtClean="0">
                <a:solidFill>
                  <a:srgbClr val="002060"/>
                </a:solidFill>
                <a:cs typeface="Times New Roman" pitchFamily="18" charset="0"/>
              </a:rPr>
              <a:t>, ali se može rastaviti na dve komponente – jednu paralelnu </a:t>
            </a: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l-PL" dirty="0" smtClean="0">
                <a:solidFill>
                  <a:srgbClr val="002060"/>
                </a:solidFill>
                <a:cs typeface="Times New Roman" pitchFamily="18" charset="0"/>
              </a:rPr>
              <a:t>, </a:t>
            </a: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l-PL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l-PL" dirty="0" smtClean="0">
                <a:solidFill>
                  <a:srgbClr val="002060"/>
                </a:solidFill>
                <a:cs typeface="Times New Roman" pitchFamily="18" charset="0"/>
              </a:rPr>
              <a:t>, i drugu normalnu na </a:t>
            </a: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pl-PL" dirty="0" smtClean="0">
                <a:solidFill>
                  <a:srgbClr val="002060"/>
                </a:solidFill>
                <a:cs typeface="Times New Roman" pitchFamily="18" charset="0"/>
              </a:rPr>
              <a:t> (tangencijalnu), </a:t>
            </a: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l-PL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pl-PL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l-PL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l-PL" dirty="0" smtClean="0">
                <a:solidFill>
                  <a:srgbClr val="002060"/>
                </a:solidFill>
                <a:cs typeface="Times New Roman" pitchFamily="18" charset="0"/>
              </a:rPr>
              <a:t> može samo da translatorno pomera ili deformiše osovinu, ali ne utiče na rotaciju tela – njen moment je nula</a:t>
            </a: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</a:rPr>
              <a:t>samo </a:t>
            </a:r>
            <a:r>
              <a:rPr lang="pl-PL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l-PL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sr-Latn-RS" dirty="0" smtClean="0">
                <a:solidFill>
                  <a:srgbClr val="002060"/>
                </a:solidFill>
              </a:rPr>
              <a:t> doprinosi rotaciji tela - 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 = rF</a:t>
            </a:r>
            <a:r>
              <a:rPr lang="sr-Latn-RS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sr-Latn-RS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  <a:cs typeface="Times New Roman" pitchFamily="18" charset="0"/>
              </a:rPr>
              <a:t>primetiti:</a:t>
            </a:r>
            <a:endParaRPr lang="sr-Latn-RS" dirty="0" smtClean="0">
              <a:solidFill>
                <a:srgbClr val="002060"/>
              </a:solidFill>
            </a:endParaRPr>
          </a:p>
          <a:p>
            <a:pPr indent="117475">
              <a:buFont typeface="Arial" pitchFamily="34" charset="0"/>
              <a:buChar char="•"/>
            </a:pPr>
            <a:endParaRPr lang="sr-Latn-RS" sz="2000" b="1" i="1" dirty="0" smtClean="0">
              <a:solidFill>
                <a:srgbClr val="002060"/>
              </a:solidFill>
            </a:endParaRPr>
          </a:p>
        </p:txBody>
      </p:sp>
      <p:pic>
        <p:nvPicPr>
          <p:cNvPr id="23557" name="Picture 5" descr="https://static.wixstatic.com/media/7eee85_b42cd691a7004c7cb41fc2f264218909.png/v1/fill/w_402,h_245,al_c/7eee85_b42cd691a7004c7cb41fc2f26421890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762000"/>
            <a:ext cx="3829050" cy="2333626"/>
          </a:xfrm>
          <a:prstGeom prst="rect">
            <a:avLst/>
          </a:prstGeom>
          <a:noFill/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743200" y="5562600"/>
          <a:ext cx="4405313" cy="365125"/>
        </p:xfrm>
        <a:graphic>
          <a:graphicData uri="http://schemas.openxmlformats.org/presentationml/2006/ole">
            <p:oleObj spid="_x0000_s41987" name="Equation" r:id="rId4" imgW="2908080" imgH="241200" progId="Equation.3">
              <p:embed/>
            </p:oleObj>
          </a:graphicData>
        </a:graphic>
      </p:graphicFrame>
      <p:pic>
        <p:nvPicPr>
          <p:cNvPr id="4199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0527" y="914400"/>
            <a:ext cx="3022042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2743200" y="1295400"/>
            <a:ext cx="609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286000" y="2133600"/>
            <a:ext cx="6858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14600" y="1828800"/>
            <a:ext cx="228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209800" y="1828800"/>
            <a:ext cx="3433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pl-PL" sz="1400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765175"/>
          </a:xfrm>
        </p:spPr>
        <p:txBody>
          <a:bodyPr/>
          <a:lstStyle/>
          <a:p>
            <a:r>
              <a:rPr lang="sr-Latn-RS" b="1" dirty="0" smtClean="0">
                <a:solidFill>
                  <a:srgbClr val="002060"/>
                </a:solidFill>
              </a:rPr>
              <a:t>Moment inercije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28601" y="3352800"/>
            <a:ext cx="8686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buFont typeface="Arial" pitchFamily="34" charset="0"/>
              <a:buChar char="•"/>
            </a:pPr>
            <a:r>
              <a:rPr lang="sr-Latn-RS" b="1" i="1" dirty="0" smtClean="0">
                <a:solidFill>
                  <a:srgbClr val="002060"/>
                </a:solidFill>
              </a:rPr>
              <a:t>Moment inercije</a:t>
            </a:r>
            <a:r>
              <a:rPr lang="sr-Latn-RS" dirty="0" smtClean="0">
                <a:solidFill>
                  <a:srgbClr val="002060"/>
                </a:solidFill>
              </a:rPr>
              <a:t> – mera inertnsti tela koje se rotaciono kreće</a:t>
            </a: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</a:rPr>
              <a:t>zavsi od mase tela i njegovog rastojanja od ose rotacije; raste sa kvadratom udaljenosti tela od ose rotacije - 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= mr</a:t>
            </a:r>
            <a:r>
              <a:rPr lang="sr-Latn-RS" b="1" i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sr-Latn-RS" baseline="300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en-US" dirty="0" err="1" smtClean="0">
                <a:solidFill>
                  <a:srgbClr val="002060"/>
                </a:solidFill>
              </a:rPr>
              <a:t>Ukoliko</a:t>
            </a:r>
            <a:r>
              <a:rPr lang="en-US" dirty="0" smtClean="0">
                <a:solidFill>
                  <a:srgbClr val="002060"/>
                </a:solidFill>
              </a:rPr>
              <a:t> se </a:t>
            </a:r>
            <a:r>
              <a:rPr lang="en-US" dirty="0" err="1" smtClean="0">
                <a:solidFill>
                  <a:srgbClr val="002060"/>
                </a:solidFill>
              </a:rPr>
              <a:t>telo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sastoji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od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više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diskretnih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delova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 err="1" smtClean="0">
                <a:solidFill>
                  <a:srgbClr val="002060"/>
                </a:solidFill>
              </a:rPr>
              <a:t>različitih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masa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različitih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udaljenosti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od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ose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rotacije</a:t>
            </a:r>
            <a:r>
              <a:rPr lang="sr-Latn-RS" dirty="0" smtClean="0">
                <a:solidFill>
                  <a:srgbClr val="002060"/>
                </a:solidFill>
              </a:rPr>
              <a:t>: 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= m</a:t>
            </a:r>
            <a:r>
              <a:rPr lang="sr-Latn-RS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sr-Latn-RS" b="1" i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m</a:t>
            </a:r>
            <a:r>
              <a:rPr lang="sr-Latn-RS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b="1" i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m</a:t>
            </a:r>
            <a:r>
              <a:rPr lang="sr-Latn-RS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sr-Latn-RS" b="1" i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... + m</a:t>
            </a:r>
            <a:r>
              <a:rPr lang="sr-Latn-RS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b="1" i="1" baseline="-25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sr-Latn-RS" b="1" i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sr-Latn-RS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FF0000"/>
                </a:solidFill>
                <a:cs typeface="Times New Roman" pitchFamily="18" charset="0"/>
              </a:rPr>
              <a:t>dve identične kuglice spojene lakim štapom: </a:t>
            </a:r>
            <a:r>
              <a:rPr lang="sr-Latn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= 2mr</a:t>
            </a:r>
            <a:r>
              <a:rPr lang="sr-Latn-RS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sr-Latn-RS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FF0000"/>
                </a:solidFill>
                <a:cs typeface="Times New Roman" pitchFamily="18" charset="0"/>
              </a:rPr>
              <a:t>obruč/ tanak prsten: </a:t>
            </a:r>
            <a:r>
              <a:rPr lang="sr-Latn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= mr</a:t>
            </a:r>
            <a:r>
              <a:rPr lang="sr-Latn-RS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sr-Latn-RS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FF0000"/>
                </a:solidFill>
                <a:cs typeface="Times New Roman" pitchFamily="18" charset="0"/>
              </a:rPr>
              <a:t>disk/ cilindar: </a:t>
            </a:r>
            <a:r>
              <a:rPr lang="sr-Latn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= mr</a:t>
            </a:r>
            <a:r>
              <a:rPr lang="sr-Latn-RS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endParaRPr lang="sr-Latn-RS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FF0000"/>
                </a:solidFill>
                <a:cs typeface="Times New Roman" pitchFamily="18" charset="0"/>
              </a:rPr>
              <a:t>kugla: </a:t>
            </a:r>
            <a:r>
              <a:rPr lang="sr-Latn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= (2/5)∙mr</a:t>
            </a:r>
            <a:r>
              <a:rPr lang="sr-Latn-RS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sr-Latn-RS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FF0000"/>
                </a:solidFill>
                <a:cs typeface="Times New Roman" pitchFamily="18" charset="0"/>
              </a:rPr>
              <a:t>tanka šipka (osa prolazi kroz jedan kraj): </a:t>
            </a:r>
            <a:r>
              <a:rPr lang="sr-Latn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= mL</a:t>
            </a:r>
            <a:r>
              <a:rPr lang="sr-Latn-RS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/3</a:t>
            </a:r>
            <a:endParaRPr lang="sr-Latn-RS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FF0000"/>
                </a:solidFill>
                <a:cs typeface="Times New Roman" pitchFamily="18" charset="0"/>
              </a:rPr>
              <a:t>tanka šipka (osa prolazi </a:t>
            </a:r>
            <a:r>
              <a:rPr lang="sr-Latn-RS" smtClean="0">
                <a:solidFill>
                  <a:srgbClr val="FF0000"/>
                </a:solidFill>
                <a:cs typeface="Times New Roman" pitchFamily="18" charset="0"/>
              </a:rPr>
              <a:t>kroz centar/ težište): </a:t>
            </a:r>
            <a:r>
              <a:rPr lang="sr-Latn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= mL</a:t>
            </a:r>
            <a:r>
              <a:rPr lang="sr-Latn-RS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sr-Latn-R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/12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18" descr="https://static.wixstatic.com/media/7eee85_21bbb0ee8c4843c68ef084559ddb591c.png/v1/fill/w_347,h_257,al_c/7eee85_21bbb0ee8c4843c68ef084559ddb591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990600"/>
            <a:ext cx="3305175" cy="2447926"/>
          </a:xfrm>
          <a:prstGeom prst="rect">
            <a:avLst/>
          </a:prstGeom>
          <a:noFill/>
        </p:spPr>
      </p:pic>
      <p:pic>
        <p:nvPicPr>
          <p:cNvPr id="22548" name="Picture 20" descr="https://static.wixstatic.com/media/7eee85_214a8c73ffb5453893d97c4081293e52.png/v1/fill/w_356,h_257,al_c/7eee85_214a8c73ffb5453893d97c4081293e5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990600"/>
            <a:ext cx="3390900" cy="2447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765175"/>
          </a:xfrm>
        </p:spPr>
        <p:txBody>
          <a:bodyPr/>
          <a:lstStyle/>
          <a:p>
            <a:r>
              <a:rPr lang="sr-Latn-RS" b="1" dirty="0" smtClean="0">
                <a:solidFill>
                  <a:srgbClr val="002060"/>
                </a:solidFill>
              </a:rPr>
              <a:t>Moment impulsa tela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1" y="1828800"/>
            <a:ext cx="868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</a:rPr>
              <a:t>Moment impulsa - 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 = I</a:t>
            </a:r>
            <a:r>
              <a:rPr lang="el-GR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endParaRPr lang="sr-Latn-RS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endParaRPr lang="sr-Latn-RS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endParaRPr lang="sr-Latn-RS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  <a:cs typeface="Times New Roman" pitchFamily="18" charset="0"/>
              </a:rPr>
              <a:t>moment impulsa tela koje rotira oko fiksirane ose jednak je proizvodu momentainercije i ugaone brzine tela, </a:t>
            </a:r>
          </a:p>
          <a:p>
            <a:pPr indent="117475">
              <a:buFont typeface="Arial" pitchFamily="34" charset="0"/>
              <a:buChar char="•"/>
            </a:pPr>
            <a:endParaRPr lang="sr-Latn-RS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endParaRPr lang="sr-Latn-RS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</a:rPr>
              <a:t>vektorska veličina čiji se pravac i ser poklapaju sa pravcem i smerom ugaone brzine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2971800" y="1143000"/>
          <a:ext cx="2989263" cy="593725"/>
        </p:xfrm>
        <a:graphic>
          <a:graphicData uri="http://schemas.openxmlformats.org/presentationml/2006/ole">
            <p:oleObj spid="_x0000_s24594" name="Equation" r:id="rId3" imgW="1981080" imgH="393480" progId="Equation.3">
              <p:embed/>
            </p:oleObj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3581400" y="2057400"/>
          <a:ext cx="1746250" cy="595313"/>
        </p:xfrm>
        <a:graphic>
          <a:graphicData uri="http://schemas.openxmlformats.org/presentationml/2006/ole">
            <p:oleObj spid="_x0000_s24595" name="Equation" r:id="rId4" imgW="1155600" imgH="393480" progId="Equation.3">
              <p:embed/>
            </p:oleObj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3810000" y="3124200"/>
          <a:ext cx="1517650" cy="720725"/>
        </p:xfrm>
        <a:graphic>
          <a:graphicData uri="http://schemas.openxmlformats.org/presentationml/2006/ole">
            <p:oleObj spid="_x0000_s24596" name="Equation" r:id="rId5" imgW="101592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765175"/>
          </a:xfrm>
        </p:spPr>
        <p:txBody>
          <a:bodyPr>
            <a:normAutofit fontScale="90000"/>
          </a:bodyPr>
          <a:lstStyle/>
          <a:p>
            <a:r>
              <a:rPr lang="sr-Latn-RS" b="1" dirty="0" smtClean="0">
                <a:solidFill>
                  <a:srgbClr val="002060"/>
                </a:solidFill>
              </a:rPr>
              <a:t>Moment impulsa materijalne tačke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1" y="1570672"/>
            <a:ext cx="868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</a:rPr>
              <a:t>posmatrajmo materijalnu tačku koja se kreće po kružnoj putanji poluprečnika 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sr-Latn-RS" dirty="0" smtClean="0">
                <a:solidFill>
                  <a:srgbClr val="002060"/>
                </a:solidFill>
                <a:cs typeface="Times New Roman" pitchFamily="18" charset="0"/>
              </a:rPr>
              <a:t>: intenzitet momenta impulsa je 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 = I</a:t>
            </a:r>
            <a:r>
              <a:rPr lang="el-GR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mr</a:t>
            </a:r>
            <a:r>
              <a:rPr lang="sr-Latn-RS" b="1" i="1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mr∙(r</a:t>
            </a:r>
            <a:r>
              <a:rPr lang="el-GR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sr-Latn-R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= mvr = pr</a:t>
            </a:r>
          </a:p>
          <a:p>
            <a:pPr indent="117475">
              <a:buFont typeface="Arial" pitchFamily="34" charset="0"/>
              <a:buChar char="•"/>
            </a:pPr>
            <a:endParaRPr lang="sr-Latn-RS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</a:rPr>
              <a:t>Intenzitet momenta impulsa materijalne tačke koja se kreće po kružnoj putanji jednak je proizvodu intenziteta njenog impulsa i poluprečnika putanje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765175"/>
          </a:xfrm>
        </p:spPr>
        <p:txBody>
          <a:bodyPr>
            <a:normAutofit/>
          </a:bodyPr>
          <a:lstStyle/>
          <a:p>
            <a:r>
              <a:rPr lang="sr-Latn-RS" b="1" dirty="0" smtClean="0">
                <a:solidFill>
                  <a:srgbClr val="002060"/>
                </a:solidFill>
              </a:rPr>
              <a:t>Osnovni zakon dinamike rotacije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1" y="1066800"/>
            <a:ext cx="8686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</a:rPr>
              <a:t>II Njutnov zakon: </a:t>
            </a:r>
          </a:p>
          <a:p>
            <a:pPr indent="117475">
              <a:buFont typeface="Arial" pitchFamily="34" charset="0"/>
              <a:buChar char="•"/>
            </a:pPr>
            <a:endParaRPr lang="sr-Latn-RS" dirty="0" smtClean="0">
              <a:solidFill>
                <a:srgbClr val="002060"/>
              </a:solidFill>
            </a:endParaRPr>
          </a:p>
          <a:p>
            <a:pPr indent="117475">
              <a:buFont typeface="Arial" pitchFamily="34" charset="0"/>
              <a:buChar char="•"/>
            </a:pPr>
            <a:endParaRPr lang="sr-Latn-RS" dirty="0" smtClean="0">
              <a:solidFill>
                <a:srgbClr val="002060"/>
              </a:solidFill>
            </a:endParaRPr>
          </a:p>
          <a:p>
            <a:pPr indent="117475">
              <a:buFont typeface="Arial" pitchFamily="34" charset="0"/>
              <a:buChar char="•"/>
            </a:pPr>
            <a:endParaRPr lang="sr-Latn-RS" dirty="0" smtClean="0">
              <a:solidFill>
                <a:srgbClr val="002060"/>
              </a:solidFill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</a:rPr>
              <a:t>dinamika rotacije:  </a:t>
            </a:r>
          </a:p>
          <a:p>
            <a:pPr indent="117475">
              <a:buFont typeface="Arial" pitchFamily="34" charset="0"/>
              <a:buChar char="•"/>
            </a:pPr>
            <a:endParaRPr lang="sr-Latn-RS" dirty="0" smtClean="0">
              <a:solidFill>
                <a:srgbClr val="002060"/>
              </a:solidFill>
            </a:endParaRPr>
          </a:p>
          <a:p>
            <a:pPr indent="117475">
              <a:buFont typeface="Arial" pitchFamily="34" charset="0"/>
              <a:buChar char="•"/>
            </a:pPr>
            <a:endParaRPr lang="sr-Latn-RS" dirty="0" smtClean="0">
              <a:solidFill>
                <a:srgbClr val="002060"/>
              </a:solidFill>
            </a:endParaRPr>
          </a:p>
          <a:p>
            <a:pPr indent="117475">
              <a:buFont typeface="Arial" pitchFamily="34" charset="0"/>
              <a:buChar char="•"/>
            </a:pPr>
            <a:endParaRPr lang="sr-Latn-RS" dirty="0" smtClean="0">
              <a:solidFill>
                <a:srgbClr val="002060"/>
              </a:solidFill>
            </a:endParaRPr>
          </a:p>
          <a:p>
            <a:pPr indent="117475">
              <a:buFont typeface="Arial" pitchFamily="34" charset="0"/>
              <a:buChar char="•"/>
            </a:pPr>
            <a:r>
              <a:rPr lang="sr-Latn-RS" dirty="0" smtClean="0">
                <a:solidFill>
                  <a:srgbClr val="002060"/>
                </a:solidFill>
              </a:rPr>
              <a:t>Količnik promene momenta impulsa i vremenskog intervala u kome se ta promena desila (brzina promene momenta impulsa) jednaka je momentu sile koji deluje na telo</a:t>
            </a: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114800" y="1219200"/>
          <a:ext cx="858838" cy="717550"/>
        </p:xfrm>
        <a:graphic>
          <a:graphicData uri="http://schemas.openxmlformats.org/presentationml/2006/ole">
            <p:oleObj spid="_x0000_s44034" name="Equation" r:id="rId3" imgW="533160" imgH="444240" progId="Equation.3">
              <p:embed/>
            </p:oleObj>
          </a:graphicData>
        </a:graphic>
      </p:graphicFrame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4162425" y="2438400"/>
          <a:ext cx="877888" cy="682625"/>
        </p:xfrm>
        <a:graphic>
          <a:graphicData uri="http://schemas.openxmlformats.org/presentationml/2006/ole">
            <p:oleObj spid="_x0000_s44035" name="Equation" r:id="rId4" imgW="57132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567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Dinamika rotacije</vt:lpstr>
      <vt:lpstr>Moment sile</vt:lpstr>
      <vt:lpstr>Moment sile</vt:lpstr>
      <vt:lpstr>Moment inercije</vt:lpstr>
      <vt:lpstr>Moment impulsa tela</vt:lpstr>
      <vt:lpstr>Moment impulsa materijalne tačke</vt:lpstr>
      <vt:lpstr>Osnovni zakon dinamike rotacije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Fizika kao nauka o prirodi</dc:title>
  <dc:creator>ismil_000</dc:creator>
  <cp:lastModifiedBy>ismil_000</cp:lastModifiedBy>
  <cp:revision>57</cp:revision>
  <dcterms:created xsi:type="dcterms:W3CDTF">2015-09-01T09:44:23Z</dcterms:created>
  <dcterms:modified xsi:type="dcterms:W3CDTF">2016-01-18T09:22:07Z</dcterms:modified>
</cp:coreProperties>
</file>